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81" r:id="rId5"/>
    <p:sldId id="283" r:id="rId6"/>
    <p:sldId id="282" r:id="rId7"/>
    <p:sldId id="263" r:id="rId8"/>
    <p:sldId id="264" r:id="rId9"/>
    <p:sldId id="265" r:id="rId10"/>
    <p:sldId id="266" r:id="rId11"/>
    <p:sldId id="267" r:id="rId12"/>
    <p:sldId id="290" r:id="rId13"/>
    <p:sldId id="291" r:id="rId14"/>
    <p:sldId id="292" r:id="rId15"/>
    <p:sldId id="293" r:id="rId16"/>
    <p:sldId id="294" r:id="rId17"/>
    <p:sldId id="295"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97" r:id="rId32"/>
    <p:sldId id="298" r:id="rId33"/>
    <p:sldId id="299" r:id="rId34"/>
    <p:sldId id="300" r:id="rId35"/>
    <p:sldId id="301" r:id="rId36"/>
    <p:sldId id="302" r:id="rId37"/>
    <p:sldId id="303" r:id="rId38"/>
    <p:sldId id="304" r:id="rId39"/>
    <p:sldId id="305" r:id="rId4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2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sp>
        <p:nvSpPr>
          <p:cNvPr id="4" name="Date Placeholder 3"/>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A1AE96-8739-4015-ACF2-E60F3DB288CA}"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A1AE96-8739-4015-ACF2-E60F3DB288CA}"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A1AE96-8739-4015-ACF2-E60F3DB288CA}"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7544" y="1268760"/>
            <a:ext cx="8229600" cy="4137323"/>
          </a:xfrm>
        </p:spPr>
        <p:txBody>
          <a:bodyPr/>
          <a:lstStyle>
            <a:lvl1pPr>
              <a:defRPr sz="1800"/>
            </a:lvl1pPr>
            <a:lvl2pPr>
              <a:defRPr sz="1800"/>
            </a:lvl2pPr>
            <a:lvl3pPr>
              <a:defRPr sz="1800"/>
            </a:lvl3pPr>
            <a:lvl4pPr>
              <a:defRPr sz="1800"/>
            </a:lvl4pPr>
            <a:lvl5pPr>
              <a:defRPr sz="1800"/>
            </a:lvl5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endParaRPr lang="zh-TW" altLang="en-US" dirty="0"/>
          </a:p>
        </p:txBody>
      </p:sp>
      <p:sp>
        <p:nvSpPr>
          <p:cNvPr id="3" name="Date Placeholder 2"/>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7A1AE96-8739-4015-ACF2-E60F3DB288CA}" type="slidenum">
              <a:rPr lang="zh-TW" altLang="en-US" smtClean="0"/>
              <a:t>‹#›</a:t>
            </a:fld>
            <a:endParaRPr lang="zh-TW" altLang="en-US"/>
          </a:p>
        </p:txBody>
      </p:sp>
      <p:sp>
        <p:nvSpPr>
          <p:cNvPr id="6" name="Title 1"/>
          <p:cNvSpPr>
            <a:spLocks noGrp="1"/>
          </p:cNvSpPr>
          <p:nvPr>
            <p:ph type="title" idx="13"/>
          </p:nvPr>
        </p:nvSpPr>
        <p:spPr>
          <a:xfrm>
            <a:off x="457200" y="274638"/>
            <a:ext cx="8229600" cy="850106"/>
          </a:xfrm>
        </p:spPr>
        <p:txBody>
          <a:bodyPr>
            <a:normAutofit/>
          </a:bodyPr>
          <a:lstStyle>
            <a:lvl1pPr algn="l">
              <a:defRPr sz="2400"/>
            </a:lvl1pPr>
          </a:lstStyle>
          <a:p>
            <a:r>
              <a:rPr lang="en-US" altLang="zh-TW" dirty="0" smtClean="0"/>
              <a:t>Click to edit Master title style</a:t>
            </a:r>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A1AE96-8739-4015-ACF2-E60F3DB288CA}"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A1AE96-8739-4015-ACF2-E60F3DB288CA}"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Date Placeholder 4"/>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7A1AE96-8739-4015-ACF2-E60F3DB288CA}"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6"/>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7A1AE96-8739-4015-ACF2-E60F3DB288CA}"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2"/>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7A1AE96-8739-4015-ACF2-E60F3DB288CA}"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7A1AE96-8739-4015-ACF2-E60F3DB288CA}"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7A1AE96-8739-4015-ACF2-E60F3DB288CA}"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391AF6C0-3008-4ADF-B8CB-598132C88C44}" type="datetimeFigureOut">
              <a:rPr lang="zh-TW" altLang="en-US" smtClean="0"/>
              <a:t>2015/11/24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7A1AE96-8739-4015-ACF2-E60F3DB288CA}"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AF6C0-3008-4ADF-B8CB-598132C88C44}" type="datetimeFigureOut">
              <a:rPr lang="zh-TW" altLang="en-US" smtClean="0"/>
              <a:t>2015/11/24</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1AE96-8739-4015-ACF2-E60F3DB288CA}"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1470025"/>
          </a:xfrm>
        </p:spPr>
        <p:txBody>
          <a:bodyPr/>
          <a:lstStyle/>
          <a:p>
            <a:r>
              <a:rPr lang="en-US" altLang="zh-TW" dirty="0" err="1" smtClean="0"/>
              <a:t>iPOM</a:t>
            </a:r>
            <a:r>
              <a:rPr lang="en-US" altLang="zh-TW" dirty="0" smtClean="0"/>
              <a:t> and E-Booking</a:t>
            </a:r>
            <a:endParaRPr lang="zh-TW" altLang="en-US" dirty="0"/>
          </a:p>
        </p:txBody>
      </p:sp>
      <p:sp>
        <p:nvSpPr>
          <p:cNvPr id="3" name="Subtitle 2"/>
          <p:cNvSpPr>
            <a:spLocks noGrp="1"/>
          </p:cNvSpPr>
          <p:nvPr>
            <p:ph type="subTitle" idx="1"/>
          </p:nvPr>
        </p:nvSpPr>
        <p:spPr/>
        <p:txBody>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683568" y="1844824"/>
            <a:ext cx="7742821" cy="482453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Once the PO item is input, you can see the blue bulb.</a:t>
            </a:r>
          </a:p>
          <a:p>
            <a:r>
              <a:rPr lang="en-US" altLang="zh-TW" dirty="0" smtClean="0"/>
              <a:t>Click the bulb and you can press [+] to add comment, press [ </a:t>
            </a:r>
            <a:r>
              <a:rPr lang="en-US" altLang="zh-TW" dirty="0" smtClean="0">
                <a:solidFill>
                  <a:srgbClr val="00B050"/>
                </a:solidFill>
              </a:rPr>
              <a:t>√</a:t>
            </a:r>
            <a:r>
              <a:rPr lang="en-US" altLang="zh-TW" dirty="0" smtClean="0"/>
              <a:t> </a:t>
            </a:r>
            <a:r>
              <a:rPr lang="en-US" altLang="zh-TW" dirty="0"/>
              <a:t>] </a:t>
            </a:r>
            <a:r>
              <a:rPr lang="en-US" altLang="zh-TW" dirty="0" smtClean="0"/>
              <a:t>to save</a:t>
            </a:r>
            <a:endParaRPr lang="zh-TW" altLang="en-US" dirty="0"/>
          </a:p>
        </p:txBody>
      </p:sp>
      <p:sp>
        <p:nvSpPr>
          <p:cNvPr id="3" name="Title 2"/>
          <p:cNvSpPr>
            <a:spLocks noGrp="1"/>
          </p:cNvSpPr>
          <p:nvPr>
            <p:ph type="title" idx="13"/>
          </p:nvPr>
        </p:nvSpPr>
        <p:spPr/>
        <p:txBody>
          <a:bodyPr/>
          <a:lstStyle/>
          <a:p>
            <a:r>
              <a:rPr lang="en-US" altLang="zh-TW" dirty="0" smtClean="0"/>
              <a:t>PO Management detail</a:t>
            </a:r>
            <a:endParaRPr lang="zh-TW" altLang="en-US" dirty="0"/>
          </a:p>
        </p:txBody>
      </p:sp>
      <p:pic>
        <p:nvPicPr>
          <p:cNvPr id="4" name="Picture 3"/>
          <p:cNvPicPr>
            <a:picLocks noChangeAspect="1"/>
          </p:cNvPicPr>
          <p:nvPr/>
        </p:nvPicPr>
        <p:blipFill>
          <a:blip r:embed="rId2"/>
          <a:stretch>
            <a:fillRect/>
          </a:stretch>
        </p:blipFill>
        <p:spPr>
          <a:xfrm>
            <a:off x="107504" y="2204864"/>
            <a:ext cx="8712968" cy="41433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51520" y="188640"/>
            <a:ext cx="8229600" cy="4137323"/>
          </a:xfrm>
        </p:spPr>
        <p:txBody>
          <a:bodyPr/>
          <a:lstStyle/>
          <a:p>
            <a:r>
              <a:rPr lang="en-US" altLang="zh-TW" dirty="0" smtClean="0"/>
              <a:t>You can immediately send the chat content to the concern party.</a:t>
            </a:r>
          </a:p>
          <a:p>
            <a:r>
              <a:rPr lang="en-US" altLang="zh-TW" dirty="0" smtClean="0"/>
              <a:t>Press [ go ] to send out this email and your partner can click the link and reply your concern.</a:t>
            </a:r>
            <a:endParaRPr lang="zh-TW" altLang="en-US" dirty="0"/>
          </a:p>
        </p:txBody>
      </p:sp>
      <p:pic>
        <p:nvPicPr>
          <p:cNvPr id="4" name="Picture 3"/>
          <p:cNvPicPr>
            <a:picLocks noChangeAspect="1"/>
          </p:cNvPicPr>
          <p:nvPr/>
        </p:nvPicPr>
        <p:blipFill>
          <a:blip r:embed="rId2"/>
          <a:stretch>
            <a:fillRect/>
          </a:stretch>
        </p:blipFill>
        <p:spPr>
          <a:xfrm>
            <a:off x="179512" y="1484784"/>
            <a:ext cx="6778020" cy="3179812"/>
          </a:xfrm>
          <a:prstGeom prst="rect">
            <a:avLst/>
          </a:prstGeom>
        </p:spPr>
      </p:pic>
      <p:pic>
        <p:nvPicPr>
          <p:cNvPr id="5" name="Picture 4"/>
          <p:cNvPicPr>
            <a:picLocks noChangeAspect="1"/>
          </p:cNvPicPr>
          <p:nvPr/>
        </p:nvPicPr>
        <p:blipFill>
          <a:blip r:embed="rId3"/>
          <a:stretch>
            <a:fillRect/>
          </a:stretch>
        </p:blipFill>
        <p:spPr>
          <a:xfrm>
            <a:off x="3779912" y="3789040"/>
            <a:ext cx="4162425" cy="28670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a:t>The following is for Vendor to Login system and process ASN manually</a:t>
            </a:r>
            <a:r>
              <a:rPr lang="en-US" dirty="0" smtClean="0"/>
              <a:t>.</a:t>
            </a:r>
            <a:endParaRPr lang="en-US" dirty="0"/>
          </a:p>
        </p:txBody>
      </p:sp>
      <p:sp>
        <p:nvSpPr>
          <p:cNvPr id="3" name="Title 2"/>
          <p:cNvSpPr>
            <a:spLocks noGrp="1"/>
          </p:cNvSpPr>
          <p:nvPr>
            <p:ph type="title" idx="13"/>
          </p:nvPr>
        </p:nvSpPr>
        <p:spPr/>
        <p:txBody>
          <a:bodyPr/>
          <a:lstStyle/>
          <a:p>
            <a:r>
              <a:rPr lang="en-US" dirty="0"/>
              <a:t>Advance Shipment Notice </a:t>
            </a:r>
            <a:r>
              <a:rPr lang="en-US" altLang="zh-TW" dirty="0"/>
              <a:t>(ASN)</a:t>
            </a:r>
            <a:r>
              <a:rPr lang="en-US" dirty="0"/>
              <a:t>- Intended Users are Vendor and Supplier</a:t>
            </a:r>
          </a:p>
        </p:txBody>
      </p:sp>
      <p:pic>
        <p:nvPicPr>
          <p:cNvPr id="4" name="Picture 3"/>
          <p:cNvPicPr>
            <a:picLocks noChangeAspect="1"/>
          </p:cNvPicPr>
          <p:nvPr/>
        </p:nvPicPr>
        <p:blipFill>
          <a:blip r:embed="rId2"/>
          <a:stretch>
            <a:fillRect/>
          </a:stretch>
        </p:blipFill>
        <p:spPr>
          <a:xfrm>
            <a:off x="971600" y="2348880"/>
            <a:ext cx="5048250" cy="4162425"/>
          </a:xfrm>
          <a:prstGeom prst="rect">
            <a:avLst/>
          </a:prstGeom>
        </p:spPr>
      </p:pic>
      <p:sp>
        <p:nvSpPr>
          <p:cNvPr id="5" name="Oval 4"/>
          <p:cNvSpPr/>
          <p:nvPr/>
        </p:nvSpPr>
        <p:spPr>
          <a:xfrm>
            <a:off x="755576" y="5029694"/>
            <a:ext cx="194421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70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smtClean="0"/>
              <a:t>Can send email to alert Vendor, </a:t>
            </a:r>
            <a:r>
              <a:rPr lang="en-US" dirty="0" err="1" smtClean="0"/>
              <a:t>e.g</a:t>
            </a:r>
            <a:r>
              <a:rPr lang="en-US" dirty="0" smtClean="0"/>
              <a:t> 7 days in advance, by </a:t>
            </a:r>
            <a:r>
              <a:rPr lang="en-US" dirty="0"/>
              <a:t>clicking Red bulb </a:t>
            </a:r>
            <a:r>
              <a:rPr lang="en-US" dirty="0" smtClean="0"/>
              <a:t>for </a:t>
            </a:r>
            <a:r>
              <a:rPr lang="en-US" dirty="0"/>
              <a:t>a particular PO record that would enable Vendor to login to the system confirm the Shipment readiness. Upon completion, Vendor send email to Buyer or Forwarder to prepare for shipment</a:t>
            </a:r>
            <a:r>
              <a:rPr lang="en-US" dirty="0" smtClean="0"/>
              <a:t>. The Sending email processing could be automated.</a:t>
            </a:r>
          </a:p>
          <a:p>
            <a:r>
              <a:rPr lang="en-US" dirty="0" smtClean="0"/>
              <a:t>User could specify what are documentation readiness, Package List and Invoice and send email to Buyer</a:t>
            </a:r>
          </a:p>
          <a:p>
            <a:endParaRPr lang="en-US" dirty="0"/>
          </a:p>
        </p:txBody>
      </p:sp>
      <p:sp>
        <p:nvSpPr>
          <p:cNvPr id="3" name="Title 2"/>
          <p:cNvSpPr>
            <a:spLocks noGrp="1"/>
          </p:cNvSpPr>
          <p:nvPr>
            <p:ph type="title" idx="13"/>
          </p:nvPr>
        </p:nvSpPr>
        <p:spPr/>
        <p:txBody>
          <a:bodyPr>
            <a:normAutofit/>
          </a:bodyPr>
          <a:lstStyle/>
          <a:p>
            <a:r>
              <a:rPr lang="en-US" dirty="0"/>
              <a:t>Advance Shipment Notice </a:t>
            </a:r>
            <a:r>
              <a:rPr lang="en-US" altLang="zh-TW" dirty="0"/>
              <a:t>(ASN</a:t>
            </a:r>
            <a:r>
              <a:rPr lang="en-US" altLang="zh-TW" dirty="0" smtClean="0"/>
              <a:t>)</a:t>
            </a:r>
            <a:endParaRPr lang="en-US" sz="1800" dirty="0"/>
          </a:p>
        </p:txBody>
      </p:sp>
      <p:pic>
        <p:nvPicPr>
          <p:cNvPr id="4" name="Picture 3"/>
          <p:cNvPicPr>
            <a:picLocks noChangeAspect="1"/>
          </p:cNvPicPr>
          <p:nvPr/>
        </p:nvPicPr>
        <p:blipFill>
          <a:blip r:embed="rId2"/>
          <a:stretch>
            <a:fillRect/>
          </a:stretch>
        </p:blipFill>
        <p:spPr>
          <a:xfrm>
            <a:off x="529554" y="3336150"/>
            <a:ext cx="8137177" cy="3053873"/>
          </a:xfrm>
          <a:prstGeom prst="rect">
            <a:avLst/>
          </a:prstGeom>
        </p:spPr>
      </p:pic>
    </p:spTree>
    <p:extLst>
      <p:ext uri="{BB962C8B-B14F-4D97-AF65-F5344CB8AC3E}">
        <p14:creationId xmlns:p14="http://schemas.microsoft.com/office/powerpoint/2010/main" val="37271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r>
              <a:rPr lang="en-US" sz="1600" dirty="0"/>
              <a:t>User would be notified via Email with a Hyperlink to a pre-set PO record for Processing. </a:t>
            </a:r>
            <a:endParaRPr lang="en-US" sz="1600" dirty="0" smtClean="0"/>
          </a:p>
          <a:p>
            <a:r>
              <a:rPr lang="en-US" sz="1600" dirty="0" smtClean="0"/>
              <a:t>User </a:t>
            </a:r>
            <a:r>
              <a:rPr lang="en-US" sz="1600" dirty="0"/>
              <a:t>could also doing it manually and query their own PO status, and Obtain a report via Excel</a:t>
            </a:r>
            <a:r>
              <a:rPr lang="en-US" sz="1600" dirty="0" smtClean="0"/>
              <a:t>.</a:t>
            </a:r>
          </a:p>
          <a:p>
            <a:endParaRPr lang="en-US" sz="1600" dirty="0"/>
          </a:p>
        </p:txBody>
      </p:sp>
      <p:sp>
        <p:nvSpPr>
          <p:cNvPr id="3" name="Title 2"/>
          <p:cNvSpPr>
            <a:spLocks noGrp="1"/>
          </p:cNvSpPr>
          <p:nvPr>
            <p:ph type="title" idx="13"/>
          </p:nvPr>
        </p:nvSpPr>
        <p:spPr/>
        <p:txBody>
          <a:bodyPr>
            <a:normAutofit/>
          </a:bodyPr>
          <a:lstStyle/>
          <a:p>
            <a:r>
              <a:rPr lang="en-US" dirty="0"/>
              <a:t>Permission To </a:t>
            </a:r>
            <a:r>
              <a:rPr lang="en-US" dirty="0" smtClean="0"/>
              <a:t>Ship </a:t>
            </a:r>
            <a:r>
              <a:rPr lang="en-US" altLang="zh-TW" dirty="0" smtClean="0"/>
              <a:t>(PTS)</a:t>
            </a:r>
            <a:r>
              <a:rPr lang="en-US" dirty="0" smtClean="0"/>
              <a:t> - Intended User are Buyer </a:t>
            </a:r>
            <a:r>
              <a:rPr lang="en-US" smtClean="0"/>
              <a:t>or Consignees</a:t>
            </a:r>
            <a:endParaRPr lang="en-US" dirty="0"/>
          </a:p>
        </p:txBody>
      </p:sp>
      <p:pic>
        <p:nvPicPr>
          <p:cNvPr id="4" name="Picture 3"/>
          <p:cNvPicPr>
            <a:picLocks noChangeAspect="1"/>
          </p:cNvPicPr>
          <p:nvPr/>
        </p:nvPicPr>
        <p:blipFill>
          <a:blip r:embed="rId2"/>
          <a:stretch>
            <a:fillRect/>
          </a:stretch>
        </p:blipFill>
        <p:spPr>
          <a:xfrm>
            <a:off x="611560" y="2204864"/>
            <a:ext cx="5667375" cy="4276725"/>
          </a:xfrm>
          <a:prstGeom prst="rect">
            <a:avLst/>
          </a:prstGeom>
        </p:spPr>
      </p:pic>
      <p:sp>
        <p:nvSpPr>
          <p:cNvPr id="5" name="Oval 4"/>
          <p:cNvSpPr/>
          <p:nvPr/>
        </p:nvSpPr>
        <p:spPr>
          <a:xfrm>
            <a:off x="457200" y="5229200"/>
            <a:ext cx="2314600" cy="320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50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13"/>
          </p:nvPr>
        </p:nvSpPr>
        <p:spPr/>
        <p:txBody>
          <a:bodyPr/>
          <a:lstStyle/>
          <a:p>
            <a:r>
              <a:rPr lang="en-US" dirty="0"/>
              <a:t>Permission To </a:t>
            </a:r>
            <a:r>
              <a:rPr lang="en-US" dirty="0" smtClean="0"/>
              <a:t>Ship (PTS)</a:t>
            </a:r>
            <a:endParaRPr lang="en-US" dirty="0"/>
          </a:p>
        </p:txBody>
      </p:sp>
      <p:pic>
        <p:nvPicPr>
          <p:cNvPr id="4" name="Content Placeholder 3"/>
          <p:cNvPicPr>
            <a:picLocks noGrp="1" noChangeAspect="1"/>
          </p:cNvPicPr>
          <p:nvPr>
            <p:ph/>
          </p:nvPr>
        </p:nvPicPr>
        <p:blipFill>
          <a:blip r:embed="rId2"/>
          <a:stretch>
            <a:fillRect/>
          </a:stretch>
        </p:blipFill>
        <p:spPr>
          <a:xfrm>
            <a:off x="179512" y="2897569"/>
            <a:ext cx="8229600" cy="1934498"/>
          </a:xfrm>
          <a:prstGeom prst="rect">
            <a:avLst/>
          </a:prstGeom>
        </p:spPr>
      </p:pic>
      <p:sp>
        <p:nvSpPr>
          <p:cNvPr id="5" name="Rectangle 4"/>
          <p:cNvSpPr/>
          <p:nvPr/>
        </p:nvSpPr>
        <p:spPr>
          <a:xfrm>
            <a:off x="323528" y="1098266"/>
            <a:ext cx="7787208" cy="1785104"/>
          </a:xfrm>
          <a:prstGeom prst="rect">
            <a:avLst/>
          </a:prstGeom>
        </p:spPr>
        <p:txBody>
          <a:bodyPr wrap="square">
            <a:spAutoFit/>
          </a:bodyPr>
          <a:lstStyle/>
          <a:p>
            <a:pPr marL="274320" indent="-171450">
              <a:spcBef>
                <a:spcPts val="600"/>
              </a:spcBef>
              <a:spcAft>
                <a:spcPts val="600"/>
              </a:spcAft>
              <a:buFont typeface="Arial" panose="020B0604020202020204" pitchFamily="34" charset="0"/>
              <a:buChar char="•"/>
              <a:defRPr sz="1000"/>
            </a:pPr>
            <a:r>
              <a:rPr lang="en-US" sz="2000" dirty="0">
                <a:solidFill>
                  <a:srgbClr val="000000"/>
                </a:solidFill>
                <a:ea typeface="Verdana"/>
                <a:cs typeface="Verdana"/>
              </a:rPr>
              <a:t>Buyer </a:t>
            </a:r>
            <a:r>
              <a:rPr lang="en-US" sz="2000" dirty="0" smtClean="0">
                <a:solidFill>
                  <a:srgbClr val="000000"/>
                </a:solidFill>
                <a:ea typeface="Verdana"/>
                <a:cs typeface="Verdana"/>
              </a:rPr>
              <a:t>will receive email </a:t>
            </a:r>
            <a:r>
              <a:rPr lang="en-US" sz="2000" dirty="0">
                <a:solidFill>
                  <a:srgbClr val="000000"/>
                </a:solidFill>
                <a:ea typeface="Verdana"/>
                <a:cs typeface="Verdana"/>
              </a:rPr>
              <a:t>and Click on the Link to access and </a:t>
            </a:r>
            <a:r>
              <a:rPr lang="en-US" sz="2000" dirty="0" smtClean="0">
                <a:solidFill>
                  <a:srgbClr val="000000"/>
                </a:solidFill>
                <a:ea typeface="Verdana"/>
                <a:cs typeface="Verdana"/>
              </a:rPr>
              <a:t>update the </a:t>
            </a:r>
            <a:r>
              <a:rPr lang="en-US" sz="2000" dirty="0">
                <a:solidFill>
                  <a:srgbClr val="000000"/>
                </a:solidFill>
                <a:ea typeface="Verdana"/>
                <a:cs typeface="Verdana"/>
              </a:rPr>
              <a:t>PO record</a:t>
            </a:r>
            <a:r>
              <a:rPr lang="en-US" sz="2000" dirty="0" smtClean="0">
                <a:solidFill>
                  <a:srgbClr val="000000"/>
                </a:solidFill>
                <a:ea typeface="Verdana"/>
                <a:cs typeface="Verdana"/>
              </a:rPr>
              <a:t>.</a:t>
            </a:r>
          </a:p>
          <a:p>
            <a:pPr marL="274320" indent="-171450">
              <a:spcBef>
                <a:spcPts val="600"/>
              </a:spcBef>
              <a:spcAft>
                <a:spcPts val="600"/>
              </a:spcAft>
              <a:buFont typeface="Arial" panose="020B0604020202020204" pitchFamily="34" charset="0"/>
              <a:buChar char="•"/>
              <a:defRPr sz="1000"/>
            </a:pPr>
            <a:r>
              <a:rPr lang="en-US" sz="2000" dirty="0">
                <a:solidFill>
                  <a:srgbClr val="000000"/>
                </a:solidFill>
                <a:ea typeface="Verdana"/>
                <a:cs typeface="Verdana"/>
              </a:rPr>
              <a:t>Buyer would be taken to the system, and view the PO information with detail. Buyer could click the Confirm button to confirm shipment go ahead.</a:t>
            </a:r>
          </a:p>
        </p:txBody>
      </p:sp>
      <p:pic>
        <p:nvPicPr>
          <p:cNvPr id="6" name="Picture 5"/>
          <p:cNvPicPr>
            <a:picLocks noChangeAspect="1"/>
          </p:cNvPicPr>
          <p:nvPr/>
        </p:nvPicPr>
        <p:blipFill>
          <a:blip r:embed="rId3"/>
          <a:stretch>
            <a:fillRect/>
          </a:stretch>
        </p:blipFill>
        <p:spPr>
          <a:xfrm>
            <a:off x="1763688" y="4518917"/>
            <a:ext cx="6248400" cy="2085975"/>
          </a:xfrm>
          <a:prstGeom prst="rect">
            <a:avLst/>
          </a:prstGeom>
        </p:spPr>
      </p:pic>
      <p:sp>
        <p:nvSpPr>
          <p:cNvPr id="7" name="Oval 6"/>
          <p:cNvSpPr/>
          <p:nvPr/>
        </p:nvSpPr>
        <p:spPr>
          <a:xfrm>
            <a:off x="3923928" y="5445224"/>
            <a:ext cx="40324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15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a:t>Buyer would be taken to the system, and view the PO information with detail. Buyer could click the Confirm button to confirm shipment go ahead.</a:t>
            </a:r>
          </a:p>
        </p:txBody>
      </p:sp>
      <p:sp>
        <p:nvSpPr>
          <p:cNvPr id="3" name="Title 2"/>
          <p:cNvSpPr>
            <a:spLocks noGrp="1"/>
          </p:cNvSpPr>
          <p:nvPr>
            <p:ph type="title" idx="13"/>
          </p:nvPr>
        </p:nvSpPr>
        <p:spPr/>
        <p:txBody>
          <a:bodyPr/>
          <a:lstStyle/>
          <a:p>
            <a:r>
              <a:rPr lang="en-US" dirty="0"/>
              <a:t>Permission To Ship (PTS)</a:t>
            </a:r>
          </a:p>
        </p:txBody>
      </p:sp>
      <p:pic>
        <p:nvPicPr>
          <p:cNvPr id="6" name="Content Placeholder 3"/>
          <p:cNvPicPr>
            <a:picLocks noChangeAspect="1"/>
          </p:cNvPicPr>
          <p:nvPr/>
        </p:nvPicPr>
        <p:blipFill>
          <a:blip r:embed="rId2"/>
          <a:stretch>
            <a:fillRect/>
          </a:stretch>
        </p:blipFill>
        <p:spPr>
          <a:xfrm>
            <a:off x="453048" y="2348880"/>
            <a:ext cx="8229600" cy="3384807"/>
          </a:xfrm>
          <a:prstGeom prst="rect">
            <a:avLst/>
          </a:prstGeom>
        </p:spPr>
      </p:pic>
    </p:spTree>
    <p:extLst>
      <p:ext uri="{BB962C8B-B14F-4D97-AF65-F5344CB8AC3E}">
        <p14:creationId xmlns:p14="http://schemas.microsoft.com/office/powerpoint/2010/main" val="398947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defRPr sz="1000"/>
            </a:pPr>
            <a:endParaRPr lang="en-US" b="1" dirty="0">
              <a:solidFill>
                <a:srgbClr val="000000"/>
              </a:solidFill>
              <a:latin typeface="Verdana"/>
              <a:ea typeface="Verdana"/>
              <a:cs typeface="Verdana"/>
            </a:endParaRPr>
          </a:p>
          <a:p>
            <a:r>
              <a:rPr lang="en-US" dirty="0" smtClean="0"/>
              <a:t>Buyer input their approval number and remark</a:t>
            </a:r>
            <a:endParaRPr lang="en-US" dirty="0"/>
          </a:p>
        </p:txBody>
      </p:sp>
      <p:sp>
        <p:nvSpPr>
          <p:cNvPr id="3" name="Title 2"/>
          <p:cNvSpPr>
            <a:spLocks noGrp="1"/>
          </p:cNvSpPr>
          <p:nvPr>
            <p:ph type="title" idx="13"/>
          </p:nvPr>
        </p:nvSpPr>
        <p:spPr/>
        <p:txBody>
          <a:bodyPr/>
          <a:lstStyle/>
          <a:p>
            <a:r>
              <a:rPr lang="en-US" dirty="0"/>
              <a:t>Permission To Ship (PTS)</a:t>
            </a:r>
          </a:p>
        </p:txBody>
      </p:sp>
      <p:pic>
        <p:nvPicPr>
          <p:cNvPr id="4" name="Picture 3"/>
          <p:cNvPicPr>
            <a:picLocks noChangeAspect="1"/>
          </p:cNvPicPr>
          <p:nvPr/>
        </p:nvPicPr>
        <p:blipFill>
          <a:blip r:embed="rId2"/>
          <a:stretch>
            <a:fillRect/>
          </a:stretch>
        </p:blipFill>
        <p:spPr>
          <a:xfrm>
            <a:off x="107504" y="2621558"/>
            <a:ext cx="8785623" cy="2928541"/>
          </a:xfrm>
          <a:prstGeom prst="rect">
            <a:avLst/>
          </a:prstGeom>
        </p:spPr>
      </p:pic>
    </p:spTree>
    <p:extLst>
      <p:ext uri="{BB962C8B-B14F-4D97-AF65-F5344CB8AC3E}">
        <p14:creationId xmlns:p14="http://schemas.microsoft.com/office/powerpoint/2010/main" val="421078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You can create </a:t>
            </a:r>
            <a:r>
              <a:rPr lang="en-US" altLang="zh-TW" dirty="0" err="1" smtClean="0"/>
              <a:t>eBooking</a:t>
            </a:r>
            <a:r>
              <a:rPr lang="en-US" altLang="zh-TW" dirty="0" smtClean="0"/>
              <a:t> record from the web directly.</a:t>
            </a:r>
          </a:p>
          <a:p>
            <a:r>
              <a:rPr lang="en-US" altLang="zh-TW" dirty="0" smtClean="0"/>
              <a:t>Press [ go ] to check previous records</a:t>
            </a:r>
          </a:p>
          <a:p>
            <a:r>
              <a:rPr lang="en-US" altLang="zh-TW" dirty="0" smtClean="0"/>
              <a:t>Press [ + ] to create new booking record.</a:t>
            </a:r>
            <a:endParaRPr lang="zh-TW" altLang="en-US" dirty="0"/>
          </a:p>
        </p:txBody>
      </p:sp>
      <p:sp>
        <p:nvSpPr>
          <p:cNvPr id="3" name="Title 2"/>
          <p:cNvSpPr>
            <a:spLocks noGrp="1"/>
          </p:cNvSpPr>
          <p:nvPr>
            <p:ph type="title" idx="13"/>
          </p:nvPr>
        </p:nvSpPr>
        <p:spPr/>
        <p:txBody>
          <a:bodyPr/>
          <a:lstStyle/>
          <a:p>
            <a:r>
              <a:rPr lang="en-US" altLang="zh-TW" dirty="0" smtClean="0"/>
              <a:t>Booking Management</a:t>
            </a:r>
            <a:endParaRPr lang="zh-TW" altLang="en-US" dirty="0"/>
          </a:p>
        </p:txBody>
      </p:sp>
      <p:pic>
        <p:nvPicPr>
          <p:cNvPr id="8194" name="Picture 2"/>
          <p:cNvPicPr>
            <a:picLocks noChangeAspect="1" noChangeArrowheads="1"/>
          </p:cNvPicPr>
          <p:nvPr/>
        </p:nvPicPr>
        <p:blipFill>
          <a:blip r:embed="rId2" cstate="print"/>
          <a:srcRect/>
          <a:stretch>
            <a:fillRect/>
          </a:stretch>
        </p:blipFill>
        <p:spPr bwMode="auto">
          <a:xfrm>
            <a:off x="107505" y="2348880"/>
            <a:ext cx="8712968" cy="20383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First you must select AIR or SEA.  If it is SEA, select the Freight Service CFS or CY</a:t>
            </a:r>
            <a:endParaRPr lang="zh-TW" altLang="en-US" dirty="0"/>
          </a:p>
        </p:txBody>
      </p:sp>
      <p:sp>
        <p:nvSpPr>
          <p:cNvPr id="3" name="Title 2"/>
          <p:cNvSpPr>
            <a:spLocks noGrp="1"/>
          </p:cNvSpPr>
          <p:nvPr>
            <p:ph type="title" idx="13"/>
          </p:nvPr>
        </p:nvSpPr>
        <p:spPr/>
        <p:txBody>
          <a:bodyPr/>
          <a:lstStyle/>
          <a:p>
            <a:r>
              <a:rPr lang="en-US" altLang="zh-TW" dirty="0" smtClean="0"/>
              <a:t>Booking Basic Information</a:t>
            </a:r>
            <a:endParaRPr lang="zh-TW" altLang="en-US" dirty="0"/>
          </a:p>
        </p:txBody>
      </p:sp>
      <p:pic>
        <p:nvPicPr>
          <p:cNvPr id="9218" name="Picture 2"/>
          <p:cNvPicPr>
            <a:picLocks noChangeAspect="1" noChangeArrowheads="1"/>
          </p:cNvPicPr>
          <p:nvPr/>
        </p:nvPicPr>
        <p:blipFill>
          <a:blip r:embed="rId2" cstate="print"/>
          <a:srcRect/>
          <a:stretch>
            <a:fillRect/>
          </a:stretch>
        </p:blipFill>
        <p:spPr bwMode="auto">
          <a:xfrm>
            <a:off x="251520" y="2492896"/>
            <a:ext cx="5467350" cy="2857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47664" y="332656"/>
            <a:ext cx="1531487" cy="369332"/>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IPOM</a:t>
            </a:r>
            <a:endParaRPr lang="en-US" b="0" cap="none" spc="0" dirty="0">
              <a:ln w="0"/>
              <a:solidFill>
                <a:schemeClr val="tx1"/>
              </a:solidFill>
              <a:effectLst>
                <a:outerShdw blurRad="38100" dist="19050" dir="2700000" algn="tl" rotWithShape="0">
                  <a:schemeClr val="dk1">
                    <a:alpha val="40000"/>
                  </a:schemeClr>
                </a:outerShdw>
              </a:effectLst>
            </a:endParaRPr>
          </a:p>
        </p:txBody>
      </p:sp>
      <p:pic>
        <p:nvPicPr>
          <p:cNvPr id="21" name="Picture 20"/>
          <p:cNvPicPr>
            <a:picLocks noChangeAspect="1"/>
          </p:cNvPicPr>
          <p:nvPr/>
        </p:nvPicPr>
        <p:blipFill>
          <a:blip r:embed="rId2"/>
          <a:stretch>
            <a:fillRect/>
          </a:stretch>
        </p:blipFill>
        <p:spPr>
          <a:xfrm>
            <a:off x="1528042" y="836712"/>
            <a:ext cx="5753100" cy="5457825"/>
          </a:xfrm>
          <a:prstGeom prst="rect">
            <a:avLst/>
          </a:prstGeom>
        </p:spPr>
      </p:pic>
      <p:sp>
        <p:nvSpPr>
          <p:cNvPr id="22" name="Rectangle 21"/>
          <p:cNvSpPr/>
          <p:nvPr/>
        </p:nvSpPr>
        <p:spPr>
          <a:xfrm>
            <a:off x="5076056" y="333345"/>
            <a:ext cx="1531487" cy="369332"/>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CTT</a:t>
            </a:r>
            <a:endParaRPr lang="en-US"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User can input all the necessary information.  The </a:t>
            </a:r>
            <a:r>
              <a:rPr lang="en-US" altLang="zh-TW" dirty="0" smtClean="0">
                <a:solidFill>
                  <a:srgbClr val="FF0000"/>
                </a:solidFill>
              </a:rPr>
              <a:t>*</a:t>
            </a:r>
            <a:r>
              <a:rPr lang="en-US" altLang="zh-TW" dirty="0" smtClean="0"/>
              <a:t> are mandatory fields</a:t>
            </a:r>
          </a:p>
          <a:p>
            <a:r>
              <a:rPr lang="en-US" altLang="zh-TW" dirty="0" smtClean="0"/>
              <a:t>Press [ Confirm ] to save</a:t>
            </a:r>
            <a:endParaRPr lang="zh-TW" altLang="en-US" dirty="0"/>
          </a:p>
        </p:txBody>
      </p:sp>
      <p:sp>
        <p:nvSpPr>
          <p:cNvPr id="3" name="Title 2"/>
          <p:cNvSpPr>
            <a:spLocks noGrp="1"/>
          </p:cNvSpPr>
          <p:nvPr>
            <p:ph type="title" idx="13"/>
          </p:nvPr>
        </p:nvSpPr>
        <p:spPr/>
        <p:txBody>
          <a:bodyPr/>
          <a:lstStyle/>
          <a:p>
            <a:r>
              <a:rPr lang="en-US" altLang="zh-TW" dirty="0" smtClean="0"/>
              <a:t>Booking Basic Information</a:t>
            </a:r>
            <a:endParaRPr lang="zh-TW" altLang="en-US" dirty="0"/>
          </a:p>
        </p:txBody>
      </p:sp>
      <p:pic>
        <p:nvPicPr>
          <p:cNvPr id="10242" name="Picture 2"/>
          <p:cNvPicPr>
            <a:picLocks noChangeAspect="1" noChangeArrowheads="1"/>
          </p:cNvPicPr>
          <p:nvPr/>
        </p:nvPicPr>
        <p:blipFill>
          <a:blip r:embed="rId2" cstate="print"/>
          <a:srcRect/>
          <a:stretch>
            <a:fillRect/>
          </a:stretch>
        </p:blipFill>
        <p:spPr bwMode="auto">
          <a:xfrm>
            <a:off x="251520" y="1988840"/>
            <a:ext cx="7523287" cy="451036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Once the booking basic information is input, press the button [Select </a:t>
            </a:r>
            <a:r>
              <a:rPr lang="en-US" altLang="zh-TW" dirty="0" err="1" smtClean="0"/>
              <a:t>iPOM</a:t>
            </a:r>
            <a:r>
              <a:rPr lang="en-US" altLang="zh-TW" dirty="0" smtClean="0"/>
              <a:t> ]</a:t>
            </a:r>
            <a:endParaRPr lang="zh-TW" altLang="en-US" dirty="0"/>
          </a:p>
        </p:txBody>
      </p:sp>
      <p:sp>
        <p:nvSpPr>
          <p:cNvPr id="3" name="Title 2"/>
          <p:cNvSpPr>
            <a:spLocks noGrp="1"/>
          </p:cNvSpPr>
          <p:nvPr>
            <p:ph type="title" idx="13"/>
          </p:nvPr>
        </p:nvSpPr>
        <p:spPr/>
        <p:txBody>
          <a:bodyPr/>
          <a:lstStyle/>
          <a:p>
            <a:r>
              <a:rPr lang="en-US" altLang="zh-TW" dirty="0" smtClean="0"/>
              <a:t>If the booking relates to previous PO files (Optional)</a:t>
            </a:r>
            <a:endParaRPr lang="zh-TW" altLang="en-US" dirty="0"/>
          </a:p>
        </p:txBody>
      </p:sp>
      <p:pic>
        <p:nvPicPr>
          <p:cNvPr id="11266" name="Picture 2"/>
          <p:cNvPicPr>
            <a:picLocks noChangeAspect="1" noChangeArrowheads="1"/>
          </p:cNvPicPr>
          <p:nvPr/>
        </p:nvPicPr>
        <p:blipFill>
          <a:blip r:embed="rId2" cstate="print"/>
          <a:srcRect/>
          <a:stretch>
            <a:fillRect/>
          </a:stretch>
        </p:blipFill>
        <p:spPr bwMode="auto">
          <a:xfrm>
            <a:off x="179512" y="3212976"/>
            <a:ext cx="8300864" cy="234084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srcRect/>
          <a:stretch>
            <a:fillRect/>
          </a:stretch>
        </p:blipFill>
        <p:spPr bwMode="auto">
          <a:xfrm>
            <a:off x="179512" y="4249885"/>
            <a:ext cx="7848872" cy="2608115"/>
          </a:xfrm>
          <a:prstGeom prst="rect">
            <a:avLst/>
          </a:prstGeom>
          <a:noFill/>
          <a:ln w="9525">
            <a:noFill/>
            <a:miter lim="800000"/>
            <a:headEnd/>
            <a:tailEnd/>
          </a:ln>
        </p:spPr>
      </p:pic>
      <p:sp>
        <p:nvSpPr>
          <p:cNvPr id="2" name="Content Placeholder 1"/>
          <p:cNvSpPr>
            <a:spLocks noGrp="1"/>
          </p:cNvSpPr>
          <p:nvPr>
            <p:ph/>
          </p:nvPr>
        </p:nvSpPr>
        <p:spPr>
          <a:xfrm>
            <a:off x="467544" y="1124744"/>
            <a:ext cx="8229600" cy="4137323"/>
          </a:xfrm>
        </p:spPr>
        <p:txBody>
          <a:bodyPr/>
          <a:lstStyle/>
          <a:p>
            <a:r>
              <a:rPr lang="en-US" altLang="zh-TW" dirty="0" smtClean="0"/>
              <a:t>Then you can see a screen for you to allow you to filter the required PO records, press [ go ]</a:t>
            </a:r>
          </a:p>
          <a:p>
            <a:r>
              <a:rPr lang="en-US" altLang="zh-TW" dirty="0" smtClean="0"/>
              <a:t>Then you can see the PO records and tick the check box and press [ tick ]</a:t>
            </a:r>
          </a:p>
          <a:p>
            <a:r>
              <a:rPr lang="en-US" altLang="zh-TW" dirty="0" smtClean="0"/>
              <a:t>The PO file is linked to this booking</a:t>
            </a:r>
          </a:p>
        </p:txBody>
      </p:sp>
      <p:sp>
        <p:nvSpPr>
          <p:cNvPr id="3" name="Title 2"/>
          <p:cNvSpPr>
            <a:spLocks noGrp="1"/>
          </p:cNvSpPr>
          <p:nvPr>
            <p:ph type="title" idx="13"/>
          </p:nvPr>
        </p:nvSpPr>
        <p:spPr>
          <a:xfrm>
            <a:off x="467544" y="188640"/>
            <a:ext cx="8229600" cy="850106"/>
          </a:xfrm>
        </p:spPr>
        <p:txBody>
          <a:bodyPr/>
          <a:lstStyle/>
          <a:p>
            <a:r>
              <a:rPr lang="en-US" altLang="zh-TW" dirty="0" smtClean="0"/>
              <a:t>Booking Record Links to PO File (Optional)</a:t>
            </a:r>
            <a:endParaRPr lang="zh-TW" altLang="en-US" dirty="0"/>
          </a:p>
        </p:txBody>
      </p:sp>
      <p:pic>
        <p:nvPicPr>
          <p:cNvPr id="12290" name="Picture 2"/>
          <p:cNvPicPr>
            <a:picLocks noChangeAspect="1" noChangeArrowheads="1"/>
          </p:cNvPicPr>
          <p:nvPr/>
        </p:nvPicPr>
        <p:blipFill>
          <a:blip r:embed="rId3" cstate="print"/>
          <a:srcRect/>
          <a:stretch>
            <a:fillRect/>
          </a:stretch>
        </p:blipFill>
        <p:spPr bwMode="auto">
          <a:xfrm>
            <a:off x="251520" y="2348880"/>
            <a:ext cx="7553325" cy="1114425"/>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1403648" y="3284984"/>
            <a:ext cx="7572375" cy="19621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Click to the Marks/Remark</a:t>
            </a:r>
          </a:p>
          <a:p>
            <a:r>
              <a:rPr lang="en-US" altLang="zh-TW" dirty="0" smtClean="0"/>
              <a:t>Click to the Marks and input the information. Press [ tick ] to save</a:t>
            </a:r>
            <a:endParaRPr lang="zh-TW" altLang="en-US" dirty="0"/>
          </a:p>
        </p:txBody>
      </p:sp>
      <p:sp>
        <p:nvSpPr>
          <p:cNvPr id="3" name="Title 2"/>
          <p:cNvSpPr>
            <a:spLocks noGrp="1"/>
          </p:cNvSpPr>
          <p:nvPr>
            <p:ph type="title" idx="13"/>
          </p:nvPr>
        </p:nvSpPr>
        <p:spPr/>
        <p:txBody>
          <a:bodyPr/>
          <a:lstStyle/>
          <a:p>
            <a:r>
              <a:rPr lang="en-US" altLang="zh-TW" dirty="0" smtClean="0"/>
              <a:t>Marks and Description</a:t>
            </a:r>
            <a:endParaRPr lang="zh-TW" altLang="en-US" dirty="0"/>
          </a:p>
        </p:txBody>
      </p:sp>
      <p:pic>
        <p:nvPicPr>
          <p:cNvPr id="13314" name="Picture 2"/>
          <p:cNvPicPr>
            <a:picLocks noChangeAspect="1" noChangeArrowheads="1"/>
          </p:cNvPicPr>
          <p:nvPr/>
        </p:nvPicPr>
        <p:blipFill>
          <a:blip r:embed="rId2" cstate="print"/>
          <a:srcRect/>
          <a:stretch>
            <a:fillRect/>
          </a:stretch>
        </p:blipFill>
        <p:spPr bwMode="auto">
          <a:xfrm>
            <a:off x="323528" y="2060848"/>
            <a:ext cx="6124575" cy="166687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539552" y="3501008"/>
            <a:ext cx="7704856" cy="2105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Once it is done, go back to the Detail tag and press the button [ Submit Information ]</a:t>
            </a:r>
          </a:p>
          <a:p>
            <a:r>
              <a:rPr lang="en-US" altLang="zh-TW" dirty="0" smtClean="0"/>
              <a:t>Customer service department will then receive the alert.</a:t>
            </a:r>
            <a:endParaRPr lang="zh-TW" altLang="en-US" dirty="0"/>
          </a:p>
        </p:txBody>
      </p:sp>
      <p:sp>
        <p:nvSpPr>
          <p:cNvPr id="3" name="Title 2"/>
          <p:cNvSpPr>
            <a:spLocks noGrp="1"/>
          </p:cNvSpPr>
          <p:nvPr>
            <p:ph type="title" idx="13"/>
          </p:nvPr>
        </p:nvSpPr>
        <p:spPr/>
        <p:txBody>
          <a:bodyPr/>
          <a:lstStyle/>
          <a:p>
            <a:r>
              <a:rPr lang="en-US" altLang="zh-TW" dirty="0" smtClean="0"/>
              <a:t>Submit Booking </a:t>
            </a:r>
            <a:endParaRPr lang="zh-TW" altLang="en-US" dirty="0"/>
          </a:p>
        </p:txBody>
      </p:sp>
      <p:pic>
        <p:nvPicPr>
          <p:cNvPr id="4" name="Picture 4"/>
          <p:cNvPicPr>
            <a:picLocks noChangeAspect="1" noChangeArrowheads="1"/>
          </p:cNvPicPr>
          <p:nvPr/>
        </p:nvPicPr>
        <p:blipFill>
          <a:blip r:embed="rId2" cstate="print"/>
          <a:srcRect/>
          <a:stretch>
            <a:fillRect/>
          </a:stretch>
        </p:blipFill>
        <p:spPr bwMode="auto">
          <a:xfrm>
            <a:off x="323528" y="5085184"/>
            <a:ext cx="7776864" cy="1390650"/>
          </a:xfrm>
          <a:prstGeom prst="rect">
            <a:avLst/>
          </a:prstGeom>
          <a:noFill/>
          <a:ln w="9525">
            <a:noFill/>
            <a:miter lim="800000"/>
            <a:headEnd/>
            <a:tailEnd/>
          </a:ln>
        </p:spPr>
      </p:pic>
      <p:pic>
        <p:nvPicPr>
          <p:cNvPr id="14338" name="Picture 2"/>
          <p:cNvPicPr>
            <a:picLocks noChangeAspect="1" noChangeArrowheads="1"/>
          </p:cNvPicPr>
          <p:nvPr/>
        </p:nvPicPr>
        <p:blipFill>
          <a:blip r:embed="rId3" cstate="print"/>
          <a:srcRect/>
          <a:stretch>
            <a:fillRect/>
          </a:stretch>
        </p:blipFill>
        <p:spPr bwMode="auto">
          <a:xfrm>
            <a:off x="107504" y="2564904"/>
            <a:ext cx="5886450" cy="20764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Go to the Container tag and press [+]</a:t>
            </a:r>
          </a:p>
          <a:p>
            <a:r>
              <a:rPr lang="en-US" altLang="zh-TW" dirty="0" smtClean="0"/>
              <a:t>Input the information and </a:t>
            </a:r>
            <a:r>
              <a:rPr lang="en-US" altLang="zh-TW" dirty="0" smtClean="0">
                <a:solidFill>
                  <a:srgbClr val="FF0000"/>
                </a:solidFill>
              </a:rPr>
              <a:t>*</a:t>
            </a:r>
            <a:r>
              <a:rPr lang="en-US" altLang="zh-TW" dirty="0" smtClean="0"/>
              <a:t> are the mandatory fields</a:t>
            </a:r>
          </a:p>
          <a:p>
            <a:r>
              <a:rPr lang="en-US" altLang="zh-TW" dirty="0" smtClean="0"/>
              <a:t>Press [ tick ] to save</a:t>
            </a:r>
            <a:endParaRPr lang="zh-TW" altLang="en-US" dirty="0"/>
          </a:p>
        </p:txBody>
      </p:sp>
      <p:sp>
        <p:nvSpPr>
          <p:cNvPr id="3" name="Title 2"/>
          <p:cNvSpPr>
            <a:spLocks noGrp="1"/>
          </p:cNvSpPr>
          <p:nvPr>
            <p:ph type="title" idx="13"/>
          </p:nvPr>
        </p:nvSpPr>
        <p:spPr/>
        <p:txBody>
          <a:bodyPr/>
          <a:lstStyle/>
          <a:p>
            <a:r>
              <a:rPr lang="en-US" altLang="zh-TW" dirty="0" smtClean="0"/>
              <a:t>If it is CY Shipment</a:t>
            </a:r>
            <a:endParaRPr lang="zh-TW" altLang="en-US" dirty="0"/>
          </a:p>
        </p:txBody>
      </p:sp>
      <p:pic>
        <p:nvPicPr>
          <p:cNvPr id="15363" name="Picture 3"/>
          <p:cNvPicPr>
            <a:picLocks noChangeAspect="1" noChangeArrowheads="1"/>
          </p:cNvPicPr>
          <p:nvPr/>
        </p:nvPicPr>
        <p:blipFill>
          <a:blip r:embed="rId2" cstate="print"/>
          <a:srcRect/>
          <a:stretch>
            <a:fillRect/>
          </a:stretch>
        </p:blipFill>
        <p:spPr bwMode="auto">
          <a:xfrm>
            <a:off x="179512" y="2420888"/>
            <a:ext cx="5429250" cy="1838325"/>
          </a:xfrm>
          <a:prstGeom prst="rect">
            <a:avLst/>
          </a:prstGeom>
          <a:noFill/>
          <a:ln w="9525">
            <a:noFill/>
            <a:miter lim="800000"/>
            <a:headEnd/>
            <a:tailEnd/>
          </a:ln>
        </p:spPr>
      </p:pic>
      <p:pic>
        <p:nvPicPr>
          <p:cNvPr id="15364" name="Picture 4"/>
          <p:cNvPicPr>
            <a:picLocks noChangeAspect="1" noChangeArrowheads="1"/>
          </p:cNvPicPr>
          <p:nvPr/>
        </p:nvPicPr>
        <p:blipFill>
          <a:blip r:embed="rId3" cstate="print"/>
          <a:srcRect/>
          <a:stretch>
            <a:fillRect/>
          </a:stretch>
        </p:blipFill>
        <p:spPr bwMode="auto">
          <a:xfrm>
            <a:off x="611560" y="4437112"/>
            <a:ext cx="8067675" cy="21431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You can check the information in PO File and the blue bulb will indicate that there is booking attached.</a:t>
            </a:r>
          </a:p>
          <a:p>
            <a:r>
              <a:rPr lang="en-US" altLang="zh-TW" dirty="0" smtClean="0"/>
              <a:t>Click it and it will show the booking detail</a:t>
            </a:r>
            <a:endParaRPr lang="zh-TW" altLang="en-US" dirty="0"/>
          </a:p>
        </p:txBody>
      </p:sp>
      <p:sp>
        <p:nvSpPr>
          <p:cNvPr id="3" name="Title 2"/>
          <p:cNvSpPr>
            <a:spLocks noGrp="1"/>
          </p:cNvSpPr>
          <p:nvPr>
            <p:ph type="title" idx="13"/>
          </p:nvPr>
        </p:nvSpPr>
        <p:spPr/>
        <p:txBody>
          <a:bodyPr/>
          <a:lstStyle/>
          <a:p>
            <a:r>
              <a:rPr lang="en-US" altLang="zh-TW" dirty="0" smtClean="0"/>
              <a:t>Check booking under POM </a:t>
            </a:r>
            <a:r>
              <a:rPr lang="en-US" altLang="zh-TW" dirty="0" err="1" smtClean="0"/>
              <a:t>Lite</a:t>
            </a:r>
            <a:endParaRPr lang="zh-TW" altLang="en-US" dirty="0"/>
          </a:p>
        </p:txBody>
      </p:sp>
      <p:pic>
        <p:nvPicPr>
          <p:cNvPr id="16387" name="Picture 3"/>
          <p:cNvPicPr>
            <a:picLocks noChangeAspect="1" noChangeArrowheads="1"/>
          </p:cNvPicPr>
          <p:nvPr/>
        </p:nvPicPr>
        <p:blipFill>
          <a:blip r:embed="rId2" cstate="print"/>
          <a:srcRect/>
          <a:stretch>
            <a:fillRect/>
          </a:stretch>
        </p:blipFill>
        <p:spPr bwMode="auto">
          <a:xfrm>
            <a:off x="899592" y="2276872"/>
            <a:ext cx="7560840" cy="1895475"/>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a:stretch>
            <a:fillRect/>
          </a:stretch>
        </p:blipFill>
        <p:spPr bwMode="auto">
          <a:xfrm>
            <a:off x="539552" y="4149080"/>
            <a:ext cx="6552728" cy="244827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If your booking did not carry any PO detail, input the date and press [ go ]</a:t>
            </a:r>
          </a:p>
          <a:p>
            <a:r>
              <a:rPr lang="en-US" altLang="zh-TW" dirty="0" smtClean="0"/>
              <a:t>Click to any record to check the detail</a:t>
            </a:r>
            <a:endParaRPr lang="zh-TW" altLang="en-US" dirty="0"/>
          </a:p>
        </p:txBody>
      </p:sp>
      <p:sp>
        <p:nvSpPr>
          <p:cNvPr id="3" name="Title 2"/>
          <p:cNvSpPr>
            <a:spLocks noGrp="1"/>
          </p:cNvSpPr>
          <p:nvPr>
            <p:ph type="title" idx="13"/>
          </p:nvPr>
        </p:nvSpPr>
        <p:spPr/>
        <p:txBody>
          <a:bodyPr/>
          <a:lstStyle/>
          <a:p>
            <a:r>
              <a:rPr lang="en-US" altLang="zh-TW" dirty="0" smtClean="0"/>
              <a:t>Check booking under Booking Management</a:t>
            </a:r>
            <a:endParaRPr lang="zh-TW" altLang="en-US" dirty="0"/>
          </a:p>
        </p:txBody>
      </p:sp>
      <p:pic>
        <p:nvPicPr>
          <p:cNvPr id="17410" name="Picture 2"/>
          <p:cNvPicPr>
            <a:picLocks noChangeAspect="1" noChangeArrowheads="1"/>
          </p:cNvPicPr>
          <p:nvPr/>
        </p:nvPicPr>
        <p:blipFill>
          <a:blip r:embed="rId2" cstate="print"/>
          <a:srcRect/>
          <a:stretch>
            <a:fillRect/>
          </a:stretch>
        </p:blipFill>
        <p:spPr bwMode="auto">
          <a:xfrm>
            <a:off x="539552" y="2780928"/>
            <a:ext cx="7884368" cy="37971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If the booking is being processed, you can see the official SO number. Click to the number and check the current shipment status</a:t>
            </a:r>
            <a:endParaRPr lang="zh-TW" altLang="en-US" dirty="0"/>
          </a:p>
        </p:txBody>
      </p:sp>
      <p:sp>
        <p:nvSpPr>
          <p:cNvPr id="3" name="Title 2"/>
          <p:cNvSpPr>
            <a:spLocks noGrp="1"/>
          </p:cNvSpPr>
          <p:nvPr>
            <p:ph type="title" idx="13"/>
          </p:nvPr>
        </p:nvSpPr>
        <p:spPr/>
        <p:txBody>
          <a:bodyPr/>
          <a:lstStyle/>
          <a:p>
            <a:r>
              <a:rPr lang="en-US" altLang="zh-TW" dirty="0" smtClean="0"/>
              <a:t>Booking status and shipment status</a:t>
            </a:r>
            <a:endParaRPr lang="zh-TW" altLang="en-US" dirty="0"/>
          </a:p>
        </p:txBody>
      </p:sp>
      <p:pic>
        <p:nvPicPr>
          <p:cNvPr id="18434" name="Picture 2"/>
          <p:cNvPicPr>
            <a:picLocks noChangeAspect="1" noChangeArrowheads="1"/>
          </p:cNvPicPr>
          <p:nvPr/>
        </p:nvPicPr>
        <p:blipFill>
          <a:blip r:embed="rId2" cstate="print"/>
          <a:srcRect/>
          <a:stretch>
            <a:fillRect/>
          </a:stretch>
        </p:blipFill>
        <p:spPr bwMode="auto">
          <a:xfrm>
            <a:off x="107504" y="1988840"/>
            <a:ext cx="6767358" cy="428972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The current shipment status is found</a:t>
            </a:r>
          </a:p>
          <a:p>
            <a:r>
              <a:rPr lang="en-US" altLang="zh-TW" dirty="0" smtClean="0"/>
              <a:t>Click PDF Document and check for other documents images</a:t>
            </a:r>
          </a:p>
          <a:p>
            <a:endParaRPr lang="zh-TW" altLang="en-US" dirty="0"/>
          </a:p>
        </p:txBody>
      </p:sp>
      <p:sp>
        <p:nvSpPr>
          <p:cNvPr id="3" name="Title 2"/>
          <p:cNvSpPr>
            <a:spLocks noGrp="1"/>
          </p:cNvSpPr>
          <p:nvPr>
            <p:ph type="title" idx="13"/>
          </p:nvPr>
        </p:nvSpPr>
        <p:spPr/>
        <p:txBody>
          <a:bodyPr/>
          <a:lstStyle/>
          <a:p>
            <a:r>
              <a:rPr lang="en-US" altLang="zh-TW" dirty="0" smtClean="0"/>
              <a:t>Cargo Status</a:t>
            </a:r>
            <a:endParaRPr lang="zh-TW" altLang="en-US" dirty="0"/>
          </a:p>
        </p:txBody>
      </p:sp>
      <p:pic>
        <p:nvPicPr>
          <p:cNvPr id="19458" name="Picture 2"/>
          <p:cNvPicPr>
            <a:picLocks noChangeAspect="1" noChangeArrowheads="1"/>
          </p:cNvPicPr>
          <p:nvPr/>
        </p:nvPicPr>
        <p:blipFill>
          <a:blip r:embed="rId2" cstate="print"/>
          <a:srcRect/>
          <a:stretch>
            <a:fillRect/>
          </a:stretch>
        </p:blipFill>
        <p:spPr bwMode="auto">
          <a:xfrm>
            <a:off x="323528" y="2276872"/>
            <a:ext cx="7560840" cy="388694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PO Management -&gt; Press [ go ] to see the PO Records</a:t>
            </a:r>
          </a:p>
          <a:p>
            <a:r>
              <a:rPr lang="en-US" altLang="zh-TW" dirty="0" smtClean="0"/>
              <a:t>Press [ + ] to create a new PO record</a:t>
            </a:r>
            <a:endParaRPr lang="zh-TW" altLang="en-US" dirty="0"/>
          </a:p>
        </p:txBody>
      </p:sp>
      <p:sp>
        <p:nvSpPr>
          <p:cNvPr id="3" name="Title 2"/>
          <p:cNvSpPr>
            <a:spLocks noGrp="1"/>
          </p:cNvSpPr>
          <p:nvPr>
            <p:ph type="title" idx="13"/>
          </p:nvPr>
        </p:nvSpPr>
        <p:spPr/>
        <p:txBody>
          <a:bodyPr/>
          <a:lstStyle/>
          <a:p>
            <a:r>
              <a:rPr lang="en-US" altLang="zh-TW" dirty="0" smtClean="0"/>
              <a:t>Upload </a:t>
            </a:r>
            <a:r>
              <a:rPr lang="en-US" altLang="zh-TW" dirty="0"/>
              <a:t>Purchase Order - Intended User are Forwarder or Customer to Upload Their Own Files.</a:t>
            </a:r>
            <a:endParaRPr lang="zh-TW" altLang="en-US" dirty="0"/>
          </a:p>
        </p:txBody>
      </p:sp>
      <p:pic>
        <p:nvPicPr>
          <p:cNvPr id="6" name="Picture 5"/>
          <p:cNvPicPr>
            <a:picLocks noChangeAspect="1"/>
          </p:cNvPicPr>
          <p:nvPr/>
        </p:nvPicPr>
        <p:blipFill>
          <a:blip r:embed="rId2"/>
          <a:stretch>
            <a:fillRect/>
          </a:stretch>
        </p:blipFill>
        <p:spPr>
          <a:xfrm>
            <a:off x="251520" y="2072059"/>
            <a:ext cx="2647950" cy="4010025"/>
          </a:xfrm>
          <a:prstGeom prst="rect">
            <a:avLst/>
          </a:prstGeom>
        </p:spPr>
      </p:pic>
      <p:pic>
        <p:nvPicPr>
          <p:cNvPr id="5" name="Picture 4"/>
          <p:cNvPicPr>
            <a:picLocks noChangeAspect="1"/>
          </p:cNvPicPr>
          <p:nvPr/>
        </p:nvPicPr>
        <p:blipFill>
          <a:blip r:embed="rId3"/>
          <a:stretch>
            <a:fillRect/>
          </a:stretch>
        </p:blipFill>
        <p:spPr>
          <a:xfrm>
            <a:off x="251520" y="4356841"/>
            <a:ext cx="8424936" cy="254468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You can see if there are documents for you to check.</a:t>
            </a:r>
          </a:p>
          <a:p>
            <a:r>
              <a:rPr lang="en-US" altLang="zh-TW" dirty="0" smtClean="0"/>
              <a:t>Click to the filename and open the file</a:t>
            </a:r>
            <a:endParaRPr lang="zh-TW" altLang="en-US" dirty="0"/>
          </a:p>
        </p:txBody>
      </p:sp>
      <p:sp>
        <p:nvSpPr>
          <p:cNvPr id="3" name="Title 2"/>
          <p:cNvSpPr>
            <a:spLocks noGrp="1"/>
          </p:cNvSpPr>
          <p:nvPr>
            <p:ph type="title" idx="13"/>
          </p:nvPr>
        </p:nvSpPr>
        <p:spPr/>
        <p:txBody>
          <a:bodyPr/>
          <a:lstStyle/>
          <a:p>
            <a:r>
              <a:rPr lang="en-US" altLang="zh-TW" dirty="0" smtClean="0"/>
              <a:t>PDF Document</a:t>
            </a:r>
            <a:endParaRPr lang="zh-TW" altLang="en-US" dirty="0"/>
          </a:p>
        </p:txBody>
      </p:sp>
      <p:pic>
        <p:nvPicPr>
          <p:cNvPr id="20482" name="Picture 2"/>
          <p:cNvPicPr>
            <a:picLocks noChangeAspect="1" noChangeArrowheads="1"/>
          </p:cNvPicPr>
          <p:nvPr/>
        </p:nvPicPr>
        <p:blipFill>
          <a:blip r:embed="rId2" cstate="print"/>
          <a:srcRect/>
          <a:stretch>
            <a:fillRect/>
          </a:stretch>
        </p:blipFill>
        <p:spPr bwMode="auto">
          <a:xfrm>
            <a:off x="323528" y="2060848"/>
            <a:ext cx="6010275" cy="112395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1403648" y="2780928"/>
            <a:ext cx="6973511" cy="328840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75403" y="980728"/>
            <a:ext cx="8229600" cy="4137323"/>
          </a:xfrm>
        </p:spPr>
        <p:txBody>
          <a:bodyPr/>
          <a:lstStyle/>
          <a:p>
            <a:r>
              <a:rPr lang="en-US" dirty="0"/>
              <a:t>Shipper will have their </a:t>
            </a:r>
            <a:r>
              <a:rPr lang="en-US" dirty="0" smtClean="0"/>
              <a:t>ID to </a:t>
            </a:r>
            <a:r>
              <a:rPr lang="en-US" dirty="0"/>
              <a:t>log into the </a:t>
            </a:r>
            <a:r>
              <a:rPr lang="en-US" dirty="0" smtClean="0"/>
              <a:t>system</a:t>
            </a:r>
          </a:p>
          <a:p>
            <a:r>
              <a:rPr lang="en-US" dirty="0" smtClean="0"/>
              <a:t>Shipper needs </a:t>
            </a:r>
            <a:r>
              <a:rPr lang="en-US" dirty="0"/>
              <a:t>to input the Cartons, KGS, CBM and POL, </a:t>
            </a:r>
            <a:r>
              <a:rPr lang="en-US" dirty="0" smtClean="0"/>
              <a:t>POD, Freight terms </a:t>
            </a:r>
            <a:r>
              <a:rPr lang="en-US" dirty="0"/>
              <a:t>and </a:t>
            </a:r>
            <a:r>
              <a:rPr lang="en-US" dirty="0" smtClean="0"/>
              <a:t>Cargo ready date</a:t>
            </a:r>
            <a:endParaRPr lang="en-US" dirty="0"/>
          </a:p>
          <a:p>
            <a:r>
              <a:rPr lang="en-US" dirty="0"/>
              <a:t>Once press the button [Confirm], a booking number will be generated.</a:t>
            </a:r>
          </a:p>
          <a:p>
            <a:endParaRPr lang="en-US" dirty="0"/>
          </a:p>
        </p:txBody>
      </p:sp>
      <p:sp>
        <p:nvSpPr>
          <p:cNvPr id="3" name="Title 2"/>
          <p:cNvSpPr>
            <a:spLocks noGrp="1"/>
          </p:cNvSpPr>
          <p:nvPr>
            <p:ph type="title" idx="13"/>
          </p:nvPr>
        </p:nvSpPr>
        <p:spPr>
          <a:xfrm>
            <a:off x="375403" y="117275"/>
            <a:ext cx="8229600" cy="850106"/>
          </a:xfrm>
        </p:spPr>
        <p:txBody>
          <a:bodyPr/>
          <a:lstStyle/>
          <a:p>
            <a:r>
              <a:rPr lang="en-US" dirty="0" smtClean="0"/>
              <a:t>E-booking to FM3K </a:t>
            </a:r>
            <a:endParaRPr lang="en-US" dirty="0"/>
          </a:p>
        </p:txBody>
      </p:sp>
      <p:pic>
        <p:nvPicPr>
          <p:cNvPr id="4" name="Picture 3"/>
          <p:cNvPicPr>
            <a:picLocks noChangeAspect="1"/>
          </p:cNvPicPr>
          <p:nvPr/>
        </p:nvPicPr>
        <p:blipFill>
          <a:blip r:embed="rId2"/>
          <a:stretch>
            <a:fillRect/>
          </a:stretch>
        </p:blipFill>
        <p:spPr>
          <a:xfrm>
            <a:off x="310465" y="2276872"/>
            <a:ext cx="8294538" cy="4279723"/>
          </a:xfrm>
          <a:prstGeom prst="rect">
            <a:avLst/>
          </a:prstGeom>
        </p:spPr>
      </p:pic>
    </p:spTree>
    <p:extLst>
      <p:ext uri="{BB962C8B-B14F-4D97-AF65-F5344CB8AC3E}">
        <p14:creationId xmlns:p14="http://schemas.microsoft.com/office/powerpoint/2010/main" val="3116991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26720" y="980728"/>
            <a:ext cx="8229600" cy="4137323"/>
          </a:xfrm>
        </p:spPr>
        <p:txBody>
          <a:bodyPr/>
          <a:lstStyle/>
          <a:p>
            <a:r>
              <a:rPr lang="en-US" dirty="0"/>
              <a:t>Shipper can continue to input the Marks and Remark </a:t>
            </a:r>
            <a:r>
              <a:rPr lang="en-US" dirty="0" smtClean="0"/>
              <a:t>information</a:t>
            </a:r>
            <a:endParaRPr lang="en-US" dirty="0"/>
          </a:p>
          <a:p>
            <a:r>
              <a:rPr lang="en-US" dirty="0"/>
              <a:t>The information will be shown for HBL Marks and </a:t>
            </a:r>
            <a:r>
              <a:rPr lang="en-US" dirty="0" smtClean="0"/>
              <a:t>Description</a:t>
            </a:r>
            <a:endParaRPr lang="en-US" dirty="0"/>
          </a:p>
        </p:txBody>
      </p:sp>
      <p:sp>
        <p:nvSpPr>
          <p:cNvPr id="3" name="Title 2"/>
          <p:cNvSpPr>
            <a:spLocks noGrp="1"/>
          </p:cNvSpPr>
          <p:nvPr>
            <p:ph type="title" idx="13"/>
          </p:nvPr>
        </p:nvSpPr>
        <p:spPr/>
        <p:txBody>
          <a:bodyPr/>
          <a:lstStyle/>
          <a:p>
            <a:r>
              <a:rPr lang="en-US" dirty="0"/>
              <a:t>E-booking to FM3K </a:t>
            </a:r>
          </a:p>
        </p:txBody>
      </p:sp>
      <p:pic>
        <p:nvPicPr>
          <p:cNvPr id="5" name="Picture 4"/>
          <p:cNvPicPr>
            <a:picLocks noChangeAspect="1"/>
          </p:cNvPicPr>
          <p:nvPr/>
        </p:nvPicPr>
        <p:blipFill>
          <a:blip r:embed="rId2"/>
          <a:stretch>
            <a:fillRect/>
          </a:stretch>
        </p:blipFill>
        <p:spPr>
          <a:xfrm>
            <a:off x="136367" y="2204864"/>
            <a:ext cx="6486525" cy="1162050"/>
          </a:xfrm>
          <a:prstGeom prst="rect">
            <a:avLst/>
          </a:prstGeom>
        </p:spPr>
      </p:pic>
      <p:pic>
        <p:nvPicPr>
          <p:cNvPr id="6" name="Picture 5"/>
          <p:cNvPicPr>
            <a:picLocks noChangeAspect="1"/>
          </p:cNvPicPr>
          <p:nvPr/>
        </p:nvPicPr>
        <p:blipFill>
          <a:blip r:embed="rId3"/>
          <a:stretch>
            <a:fillRect/>
          </a:stretch>
        </p:blipFill>
        <p:spPr>
          <a:xfrm>
            <a:off x="179512" y="3645024"/>
            <a:ext cx="5400675" cy="1343025"/>
          </a:xfrm>
          <a:prstGeom prst="rect">
            <a:avLst/>
          </a:prstGeom>
        </p:spPr>
      </p:pic>
    </p:spTree>
    <p:extLst>
      <p:ext uri="{BB962C8B-B14F-4D97-AF65-F5344CB8AC3E}">
        <p14:creationId xmlns:p14="http://schemas.microsoft.com/office/powerpoint/2010/main" val="3543984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67543" y="1124744"/>
            <a:ext cx="8229600" cy="4137323"/>
          </a:xfrm>
        </p:spPr>
        <p:txBody>
          <a:bodyPr/>
          <a:lstStyle/>
          <a:p>
            <a:r>
              <a:rPr lang="en-US" dirty="0"/>
              <a:t>shipper can go back to the Detail screen and press </a:t>
            </a:r>
            <a:r>
              <a:rPr lang="en-US" dirty="0" smtClean="0"/>
              <a:t>[Submit information]</a:t>
            </a:r>
          </a:p>
          <a:p>
            <a:r>
              <a:rPr lang="en-US" dirty="0" smtClean="0"/>
              <a:t>Create chat log, shipper may input free texts for leaving messages</a:t>
            </a:r>
          </a:p>
          <a:p>
            <a:endParaRPr lang="en-US" dirty="0"/>
          </a:p>
        </p:txBody>
      </p:sp>
      <p:sp>
        <p:nvSpPr>
          <p:cNvPr id="3" name="Title 2"/>
          <p:cNvSpPr>
            <a:spLocks noGrp="1"/>
          </p:cNvSpPr>
          <p:nvPr>
            <p:ph type="title" idx="13"/>
          </p:nvPr>
        </p:nvSpPr>
        <p:spPr/>
        <p:txBody>
          <a:bodyPr/>
          <a:lstStyle/>
          <a:p>
            <a:r>
              <a:rPr lang="en-US" dirty="0"/>
              <a:t>E-booking to FM3K </a:t>
            </a:r>
          </a:p>
        </p:txBody>
      </p:sp>
      <p:pic>
        <p:nvPicPr>
          <p:cNvPr id="4" name="Picture 3"/>
          <p:cNvPicPr>
            <a:picLocks noChangeAspect="1"/>
          </p:cNvPicPr>
          <p:nvPr/>
        </p:nvPicPr>
        <p:blipFill>
          <a:blip r:embed="rId2"/>
          <a:stretch>
            <a:fillRect/>
          </a:stretch>
        </p:blipFill>
        <p:spPr>
          <a:xfrm>
            <a:off x="467543" y="2026968"/>
            <a:ext cx="8704141" cy="1328055"/>
          </a:xfrm>
          <a:prstGeom prst="rect">
            <a:avLst/>
          </a:prstGeom>
        </p:spPr>
      </p:pic>
      <p:pic>
        <p:nvPicPr>
          <p:cNvPr id="5" name="Picture 4"/>
          <p:cNvPicPr>
            <a:picLocks noChangeAspect="1"/>
          </p:cNvPicPr>
          <p:nvPr/>
        </p:nvPicPr>
        <p:blipFill>
          <a:blip r:embed="rId3"/>
          <a:stretch>
            <a:fillRect/>
          </a:stretch>
        </p:blipFill>
        <p:spPr>
          <a:xfrm>
            <a:off x="457200" y="3645024"/>
            <a:ext cx="6772275" cy="1905000"/>
          </a:xfrm>
          <a:prstGeom prst="rect">
            <a:avLst/>
          </a:prstGeom>
        </p:spPr>
      </p:pic>
    </p:spTree>
    <p:extLst>
      <p:ext uri="{BB962C8B-B14F-4D97-AF65-F5344CB8AC3E}">
        <p14:creationId xmlns:p14="http://schemas.microsoft.com/office/powerpoint/2010/main" val="1621728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smtClean="0"/>
              <a:t>Shipper can send email by pressing the blue bulb</a:t>
            </a:r>
          </a:p>
          <a:p>
            <a:r>
              <a:rPr lang="en-US" dirty="0" smtClean="0"/>
              <a:t>Press [go], Email will </a:t>
            </a:r>
            <a:r>
              <a:rPr lang="en-US" dirty="0"/>
              <a:t>be sent </a:t>
            </a:r>
            <a:r>
              <a:rPr lang="en-US" dirty="0" smtClean="0"/>
              <a:t>out. It </a:t>
            </a:r>
            <a:r>
              <a:rPr lang="en-US" dirty="0"/>
              <a:t>will trigger to send another copy to the customer service department if preset is done</a:t>
            </a:r>
          </a:p>
          <a:p>
            <a:endParaRPr lang="en-US" dirty="0"/>
          </a:p>
        </p:txBody>
      </p:sp>
      <p:sp>
        <p:nvSpPr>
          <p:cNvPr id="3" name="Title 2"/>
          <p:cNvSpPr>
            <a:spLocks noGrp="1"/>
          </p:cNvSpPr>
          <p:nvPr>
            <p:ph type="title" idx="13"/>
          </p:nvPr>
        </p:nvSpPr>
        <p:spPr/>
        <p:txBody>
          <a:bodyPr/>
          <a:lstStyle/>
          <a:p>
            <a:r>
              <a:rPr lang="en-US" dirty="0"/>
              <a:t>E-booking to FM3K </a:t>
            </a:r>
          </a:p>
        </p:txBody>
      </p:sp>
      <p:pic>
        <p:nvPicPr>
          <p:cNvPr id="4" name="Picture 3"/>
          <p:cNvPicPr>
            <a:picLocks noChangeAspect="1"/>
          </p:cNvPicPr>
          <p:nvPr/>
        </p:nvPicPr>
        <p:blipFill>
          <a:blip r:embed="rId2"/>
          <a:stretch>
            <a:fillRect/>
          </a:stretch>
        </p:blipFill>
        <p:spPr>
          <a:xfrm>
            <a:off x="611560" y="2214424"/>
            <a:ext cx="6515100" cy="1123950"/>
          </a:xfrm>
          <a:prstGeom prst="rect">
            <a:avLst/>
          </a:prstGeom>
        </p:spPr>
      </p:pic>
      <p:pic>
        <p:nvPicPr>
          <p:cNvPr id="5" name="Picture 4"/>
          <p:cNvPicPr>
            <a:picLocks noChangeAspect="1"/>
          </p:cNvPicPr>
          <p:nvPr/>
        </p:nvPicPr>
        <p:blipFill>
          <a:blip r:embed="rId3"/>
          <a:stretch>
            <a:fillRect/>
          </a:stretch>
        </p:blipFill>
        <p:spPr>
          <a:xfrm>
            <a:off x="362017" y="3397757"/>
            <a:ext cx="8306076" cy="3211240"/>
          </a:xfrm>
          <a:prstGeom prst="rect">
            <a:avLst/>
          </a:prstGeom>
        </p:spPr>
      </p:pic>
    </p:spTree>
    <p:extLst>
      <p:ext uri="{BB962C8B-B14F-4D97-AF65-F5344CB8AC3E}">
        <p14:creationId xmlns:p14="http://schemas.microsoft.com/office/powerpoint/2010/main" val="3914153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a:t>When the forwarder receives the booking, he can check the detail information and press the button [Transfer to FM3000]</a:t>
            </a:r>
          </a:p>
          <a:p>
            <a:r>
              <a:rPr lang="en-US" dirty="0"/>
              <a:t>Press [OK] to confirm the transfer.</a:t>
            </a:r>
          </a:p>
          <a:p>
            <a:endParaRPr lang="en-US" dirty="0"/>
          </a:p>
        </p:txBody>
      </p:sp>
      <p:sp>
        <p:nvSpPr>
          <p:cNvPr id="3" name="Title 2"/>
          <p:cNvSpPr>
            <a:spLocks noGrp="1"/>
          </p:cNvSpPr>
          <p:nvPr>
            <p:ph type="title" idx="13"/>
          </p:nvPr>
        </p:nvSpPr>
        <p:spPr/>
        <p:txBody>
          <a:bodyPr/>
          <a:lstStyle/>
          <a:p>
            <a:r>
              <a:rPr lang="en-US" dirty="0"/>
              <a:t>E-booking to FM3K </a:t>
            </a:r>
          </a:p>
        </p:txBody>
      </p:sp>
      <p:pic>
        <p:nvPicPr>
          <p:cNvPr id="4" name="Picture 3"/>
          <p:cNvPicPr>
            <a:picLocks noChangeAspect="1"/>
          </p:cNvPicPr>
          <p:nvPr/>
        </p:nvPicPr>
        <p:blipFill>
          <a:blip r:embed="rId2"/>
          <a:stretch>
            <a:fillRect/>
          </a:stretch>
        </p:blipFill>
        <p:spPr>
          <a:xfrm>
            <a:off x="827584" y="2275944"/>
            <a:ext cx="6613376" cy="4590535"/>
          </a:xfrm>
          <a:prstGeom prst="rect">
            <a:avLst/>
          </a:prstGeom>
        </p:spPr>
      </p:pic>
    </p:spTree>
    <p:extLst>
      <p:ext uri="{BB962C8B-B14F-4D97-AF65-F5344CB8AC3E}">
        <p14:creationId xmlns:p14="http://schemas.microsoft.com/office/powerpoint/2010/main" val="328302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p:nvPr>
        </p:nvPicPr>
        <p:blipFill>
          <a:blip r:embed="rId2"/>
          <a:stretch>
            <a:fillRect/>
          </a:stretch>
        </p:blipFill>
        <p:spPr>
          <a:xfrm>
            <a:off x="179512" y="2780928"/>
            <a:ext cx="6696075" cy="695325"/>
          </a:xfrm>
          <a:prstGeom prst="rect">
            <a:avLst/>
          </a:prstGeom>
        </p:spPr>
      </p:pic>
      <p:sp>
        <p:nvSpPr>
          <p:cNvPr id="3" name="Title 2"/>
          <p:cNvSpPr>
            <a:spLocks noGrp="1"/>
          </p:cNvSpPr>
          <p:nvPr>
            <p:ph type="title" idx="13"/>
          </p:nvPr>
        </p:nvSpPr>
        <p:spPr/>
        <p:txBody>
          <a:bodyPr/>
          <a:lstStyle/>
          <a:p>
            <a:r>
              <a:rPr lang="en-US" dirty="0"/>
              <a:t>E-booking to FM3K </a:t>
            </a:r>
          </a:p>
        </p:txBody>
      </p:sp>
      <p:pic>
        <p:nvPicPr>
          <p:cNvPr id="5" name="Picture 4"/>
          <p:cNvPicPr>
            <a:picLocks noChangeAspect="1"/>
          </p:cNvPicPr>
          <p:nvPr/>
        </p:nvPicPr>
        <p:blipFill>
          <a:blip r:embed="rId3"/>
          <a:stretch>
            <a:fillRect/>
          </a:stretch>
        </p:blipFill>
        <p:spPr>
          <a:xfrm>
            <a:off x="179512" y="4005064"/>
            <a:ext cx="8268586" cy="1992974"/>
          </a:xfrm>
          <a:prstGeom prst="rect">
            <a:avLst/>
          </a:prstGeom>
        </p:spPr>
      </p:pic>
      <p:sp>
        <p:nvSpPr>
          <p:cNvPr id="6" name="Rectangle 5"/>
          <p:cNvSpPr/>
          <p:nvPr/>
        </p:nvSpPr>
        <p:spPr>
          <a:xfrm>
            <a:off x="418011" y="1124744"/>
            <a:ext cx="6318448" cy="369332"/>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PMingLiU" panose="02020500000000000000" pitchFamily="18" charset="-120"/>
                <a:cs typeface="Times New Roman" panose="02020603050405020304" pitchFamily="18" charset="0"/>
              </a:rPr>
              <a:t>Then in FM3000, the booking can be found in the S/O </a:t>
            </a:r>
            <a:endParaRPr lang="en-US" dirty="0"/>
          </a:p>
        </p:txBody>
      </p:sp>
      <p:sp>
        <p:nvSpPr>
          <p:cNvPr id="7" name="Rectangle 6"/>
          <p:cNvSpPr/>
          <p:nvPr/>
        </p:nvSpPr>
        <p:spPr>
          <a:xfrm>
            <a:off x="179512" y="1716472"/>
            <a:ext cx="8352928" cy="646331"/>
          </a:xfrm>
          <a:prstGeom prst="rect">
            <a:avLst/>
          </a:prstGeom>
        </p:spPr>
        <p:txBody>
          <a:bodyPr wrap="square">
            <a:spAutoFit/>
          </a:bodyPr>
          <a:lstStyle/>
          <a:p>
            <a:pPr marL="514350" marR="0" indent="-285750">
              <a:spcBef>
                <a:spcPts val="0"/>
              </a:spcBef>
              <a:spcAft>
                <a:spcPts val="0"/>
              </a:spcAft>
              <a:buFont typeface="Arial" panose="020B0604020202020204" pitchFamily="34" charset="0"/>
              <a:buChar char="•"/>
            </a:pPr>
            <a:r>
              <a:rPr lang="en-US" dirty="0">
                <a:latin typeface="Calibri" panose="020F0502020204030204" pitchFamily="34" charset="0"/>
                <a:ea typeface="PMingLiU" panose="02020500000000000000" pitchFamily="18" charset="-120"/>
                <a:cs typeface="Times New Roman" panose="02020603050405020304" pitchFamily="18" charset="0"/>
              </a:rPr>
              <a:t>The system will get the Booking Number from </a:t>
            </a:r>
            <a:r>
              <a:rPr lang="en-US" dirty="0" smtClean="0">
                <a:latin typeface="Calibri" panose="020F0502020204030204" pitchFamily="34" charset="0"/>
                <a:ea typeface="PMingLiU" panose="02020500000000000000" pitchFamily="18" charset="-120"/>
                <a:cs typeface="Times New Roman" panose="02020603050405020304" pitchFamily="18" charset="0"/>
              </a:rPr>
              <a:t>FM3K immediately, </a:t>
            </a:r>
            <a:r>
              <a:rPr lang="en-US" dirty="0">
                <a:latin typeface="Calibri" panose="020F0502020204030204" pitchFamily="34" charset="0"/>
                <a:ea typeface="PMingLiU" panose="02020500000000000000" pitchFamily="18" charset="-120"/>
                <a:cs typeface="Times New Roman" panose="02020603050405020304" pitchFamily="18" charset="0"/>
              </a:rPr>
              <a:t>Operation Team will then be alert.</a:t>
            </a:r>
            <a:endParaRPr lang="en-US"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534100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17503" y="1484785"/>
            <a:ext cx="8229600" cy="792088"/>
          </a:xfrm>
        </p:spPr>
        <p:txBody>
          <a:bodyPr/>
          <a:lstStyle/>
          <a:p>
            <a:r>
              <a:rPr lang="en-US" dirty="0" smtClean="0"/>
              <a:t>User </a:t>
            </a:r>
            <a:r>
              <a:rPr lang="en-US" dirty="0"/>
              <a:t>Account Set Up. You can use [Copy Setting] but make sure security is set up for specific vendor or customer code.</a:t>
            </a:r>
          </a:p>
          <a:p>
            <a:endParaRPr lang="en-US" dirty="0"/>
          </a:p>
        </p:txBody>
      </p:sp>
      <p:sp>
        <p:nvSpPr>
          <p:cNvPr id="3" name="Title 2"/>
          <p:cNvSpPr>
            <a:spLocks noGrp="1"/>
          </p:cNvSpPr>
          <p:nvPr>
            <p:ph type="title" idx="13"/>
          </p:nvPr>
        </p:nvSpPr>
        <p:spPr>
          <a:xfrm>
            <a:off x="417503" y="418654"/>
            <a:ext cx="8229600" cy="850106"/>
          </a:xfrm>
        </p:spPr>
        <p:txBody>
          <a:bodyPr>
            <a:normAutofit fontScale="90000"/>
          </a:bodyPr>
          <a:lstStyle/>
          <a:p>
            <a:r>
              <a:rPr lang="en-US" dirty="0"/>
              <a:t>IT </a:t>
            </a:r>
            <a:r>
              <a:rPr lang="en-US" dirty="0" smtClean="0"/>
              <a:t>Administrator</a:t>
            </a:r>
            <a:br>
              <a:rPr lang="en-US" dirty="0" smtClean="0"/>
            </a:br>
            <a:r>
              <a:rPr lang="en-US" dirty="0"/>
              <a:t>Security Master – User Account</a:t>
            </a:r>
            <a:r>
              <a:rPr lang="en-US" b="1" dirty="0"/>
              <a:t/>
            </a:r>
            <a:br>
              <a:rPr lang="en-US" b="1" dirty="0"/>
            </a:br>
            <a:endParaRPr lang="en-US" dirty="0"/>
          </a:p>
        </p:txBody>
      </p:sp>
      <p:pic>
        <p:nvPicPr>
          <p:cNvPr id="6" name="Picture 5"/>
          <p:cNvPicPr>
            <a:picLocks noChangeAspect="1"/>
          </p:cNvPicPr>
          <p:nvPr/>
        </p:nvPicPr>
        <p:blipFill>
          <a:blip r:embed="rId2"/>
          <a:stretch>
            <a:fillRect/>
          </a:stretch>
        </p:blipFill>
        <p:spPr>
          <a:xfrm>
            <a:off x="683568" y="2708920"/>
            <a:ext cx="7560840" cy="3681336"/>
          </a:xfrm>
          <a:prstGeom prst="rect">
            <a:avLst/>
          </a:prstGeom>
        </p:spPr>
      </p:pic>
    </p:spTree>
    <p:extLst>
      <p:ext uri="{BB962C8B-B14F-4D97-AF65-F5344CB8AC3E}">
        <p14:creationId xmlns:p14="http://schemas.microsoft.com/office/powerpoint/2010/main" val="2772629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extLst>
              <p:ext uri="{D42A27DB-BD31-4B8C-83A1-F6EECF244321}">
                <p14:modId xmlns:p14="http://schemas.microsoft.com/office/powerpoint/2010/main" val="986021236"/>
              </p:ext>
            </p:extLst>
          </p:nvPr>
        </p:nvGraphicFramePr>
        <p:xfrm>
          <a:off x="251520" y="701984"/>
          <a:ext cx="8280919" cy="4815251"/>
        </p:xfrm>
        <a:graphic>
          <a:graphicData uri="http://schemas.openxmlformats.org/drawingml/2006/table">
            <a:tbl>
              <a:tblPr firstRow="1" firstCol="1" bandRow="1">
                <a:tableStyleId>{5C22544A-7EE6-4342-B048-85BDC9FD1C3A}</a:tableStyleId>
              </a:tblPr>
              <a:tblGrid>
                <a:gridCol w="1789319"/>
                <a:gridCol w="6491600"/>
              </a:tblGrid>
              <a:tr h="200636">
                <a:tc>
                  <a:txBody>
                    <a:bodyPr/>
                    <a:lstStyle/>
                    <a:p>
                      <a:pPr>
                        <a:spcAft>
                          <a:spcPts val="0"/>
                        </a:spcAft>
                      </a:pPr>
                      <a:r>
                        <a:rPr lang="en-US" sz="900" kern="100" dirty="0">
                          <a:effectLst/>
                        </a:rPr>
                        <a:t>Caption</a:t>
                      </a:r>
                      <a:endParaRPr lang="en-US" sz="9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Definition</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200636">
                <a:tc>
                  <a:txBody>
                    <a:bodyPr/>
                    <a:lstStyle/>
                    <a:p>
                      <a:pPr>
                        <a:spcAft>
                          <a:spcPts val="0"/>
                        </a:spcAft>
                      </a:pPr>
                      <a:r>
                        <a:rPr lang="en-US" sz="900" kern="100">
                          <a:effectLst/>
                        </a:rPr>
                        <a:t>Login ID</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dirty="0">
                          <a:effectLst/>
                        </a:rPr>
                        <a:t>Login ID in the system</a:t>
                      </a:r>
                      <a:endParaRPr lang="en-US" sz="9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200636">
                <a:tc>
                  <a:txBody>
                    <a:bodyPr/>
                    <a:lstStyle/>
                    <a:p>
                      <a:pPr>
                        <a:spcAft>
                          <a:spcPts val="0"/>
                        </a:spcAft>
                      </a:pPr>
                      <a:r>
                        <a:rPr lang="en-US" sz="900" kern="100">
                          <a:effectLst/>
                        </a:rPr>
                        <a:t>Name</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Login Name in the system</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200636">
                <a:tc>
                  <a:txBody>
                    <a:bodyPr/>
                    <a:lstStyle/>
                    <a:p>
                      <a:pPr>
                        <a:spcAft>
                          <a:spcPts val="0"/>
                        </a:spcAft>
                      </a:pPr>
                      <a:r>
                        <a:rPr lang="en-US" sz="900" kern="100">
                          <a:effectLst/>
                        </a:rPr>
                        <a:t>Password</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Password used to valid the login id</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401270">
                <a:tc>
                  <a:txBody>
                    <a:bodyPr/>
                    <a:lstStyle/>
                    <a:p>
                      <a:pPr>
                        <a:spcAft>
                          <a:spcPts val="0"/>
                        </a:spcAft>
                      </a:pPr>
                      <a:r>
                        <a:rPr lang="en-US" sz="900" kern="100">
                          <a:effectLst/>
                        </a:rPr>
                        <a:t>Admin</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When Create or Update booking record, system will send email to this user.</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401270">
                <a:tc>
                  <a:txBody>
                    <a:bodyPr/>
                    <a:lstStyle/>
                    <a:p>
                      <a:pPr>
                        <a:spcAft>
                          <a:spcPts val="0"/>
                        </a:spcAft>
                      </a:pPr>
                      <a:r>
                        <a:rPr lang="en-US" sz="900" kern="100">
                          <a:effectLst/>
                        </a:rPr>
                        <a:t>Supervisor</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Allow to press Transfer to FM3K in eBooking, Allow to update the booking record of the shipper with valid codes</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200636">
                <a:tc>
                  <a:txBody>
                    <a:bodyPr/>
                    <a:lstStyle/>
                    <a:p>
                      <a:pPr>
                        <a:spcAft>
                          <a:spcPts val="0"/>
                        </a:spcAft>
                      </a:pPr>
                      <a:r>
                        <a:rPr lang="en-US" sz="900" kern="100">
                          <a:effectLst/>
                        </a:rPr>
                        <a:t>Expire</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Expiry date of the login ID</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200636">
                <a:tc>
                  <a:txBody>
                    <a:bodyPr/>
                    <a:lstStyle/>
                    <a:p>
                      <a:pPr>
                        <a:spcAft>
                          <a:spcPts val="0"/>
                        </a:spcAft>
                      </a:pPr>
                      <a:r>
                        <a:rPr lang="en-US" sz="900" kern="100">
                          <a:effectLst/>
                        </a:rPr>
                        <a:t>No Edit</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Allow to view the record only</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200636">
                <a:tc>
                  <a:txBody>
                    <a:bodyPr/>
                    <a:lstStyle/>
                    <a:p>
                      <a:pPr>
                        <a:spcAft>
                          <a:spcPts val="0"/>
                        </a:spcAft>
                      </a:pPr>
                      <a:r>
                        <a:rPr lang="en-US" sz="900" kern="100">
                          <a:effectLst/>
                        </a:rPr>
                        <a:t>Lang</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Language setting for Menu Bar</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200636">
                <a:tc>
                  <a:txBody>
                    <a:bodyPr/>
                    <a:lstStyle/>
                    <a:p>
                      <a:pPr>
                        <a:spcAft>
                          <a:spcPts val="0"/>
                        </a:spcAft>
                      </a:pPr>
                      <a:r>
                        <a:rPr lang="en-US" sz="900" kern="100">
                          <a:effectLst/>
                        </a:rPr>
                        <a:t>Start</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The first program that the user will see in the system after login</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200636">
                <a:tc>
                  <a:txBody>
                    <a:bodyPr/>
                    <a:lstStyle/>
                    <a:p>
                      <a:pPr>
                        <a:spcAft>
                          <a:spcPts val="0"/>
                        </a:spcAft>
                      </a:pPr>
                      <a:r>
                        <a:rPr lang="en-US" sz="900" kern="100">
                          <a:effectLst/>
                        </a:rPr>
                        <a:t>Menu</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Menu bar the user can access</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200636">
                <a:tc>
                  <a:txBody>
                    <a:bodyPr/>
                    <a:lstStyle/>
                    <a:p>
                      <a:pPr>
                        <a:spcAft>
                          <a:spcPts val="0"/>
                        </a:spcAft>
                      </a:pPr>
                      <a:r>
                        <a:rPr lang="en-US" sz="900" kern="100" dirty="0">
                          <a:effectLst/>
                        </a:rPr>
                        <a:t>Color</a:t>
                      </a:r>
                      <a:endParaRPr lang="en-US" sz="9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Current it is default to XDOCK</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401270">
                <a:tc>
                  <a:txBody>
                    <a:bodyPr/>
                    <a:lstStyle/>
                    <a:p>
                      <a:pPr>
                        <a:spcAft>
                          <a:spcPts val="0"/>
                        </a:spcAft>
                      </a:pPr>
                      <a:r>
                        <a:rPr lang="en-US" sz="900" kern="100">
                          <a:effectLst/>
                        </a:rPr>
                        <a:t>Super User</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If it is tick, the user can see all the CTT records without checking</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601905">
                <a:tc>
                  <a:txBody>
                    <a:bodyPr/>
                    <a:lstStyle/>
                    <a:p>
                      <a:pPr>
                        <a:spcAft>
                          <a:spcPts val="0"/>
                        </a:spcAft>
                      </a:pPr>
                      <a:r>
                        <a:rPr lang="en-US" sz="900" kern="100">
                          <a:effectLst/>
                        </a:rPr>
                        <a:t>Booking Shipper Code</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This is where we store the booking record and have the validation set on to the access right.  If the Menu is Shipper and it is blank it will default to login ID.</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200636">
                <a:tc>
                  <a:txBody>
                    <a:bodyPr/>
                    <a:lstStyle/>
                    <a:p>
                      <a:pPr>
                        <a:spcAft>
                          <a:spcPts val="0"/>
                        </a:spcAft>
                      </a:pPr>
                      <a:r>
                        <a:rPr lang="en-US" sz="900" kern="100" dirty="0">
                          <a:effectLst/>
                        </a:rPr>
                        <a:t>Primary Email</a:t>
                      </a:r>
                      <a:endParaRPr lang="en-US" sz="9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Email of the login user</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401270">
                <a:tc>
                  <a:txBody>
                    <a:bodyPr/>
                    <a:lstStyle/>
                    <a:p>
                      <a:pPr>
                        <a:spcAft>
                          <a:spcPts val="0"/>
                        </a:spcAft>
                      </a:pPr>
                      <a:r>
                        <a:rPr lang="en-US" sz="900" kern="100">
                          <a:effectLst/>
                        </a:rPr>
                        <a:t>PO Customer / Station</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a:effectLst/>
                        </a:rPr>
                        <a:t>This will check the PO File of CUSTOMER. User can select those customer’s PO.</a:t>
                      </a:r>
                      <a:endParaRPr lang="en-US" sz="9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r h="401270">
                <a:tc>
                  <a:txBody>
                    <a:bodyPr/>
                    <a:lstStyle/>
                    <a:p>
                      <a:pPr>
                        <a:spcAft>
                          <a:spcPts val="0"/>
                        </a:spcAft>
                      </a:pPr>
                      <a:r>
                        <a:rPr lang="en-US" sz="900" kern="100" dirty="0">
                          <a:effectLst/>
                        </a:rPr>
                        <a:t>Vendor</a:t>
                      </a:r>
                      <a:endParaRPr lang="en-US" sz="9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c>
                  <a:txBody>
                    <a:bodyPr/>
                    <a:lstStyle/>
                    <a:p>
                      <a:pPr>
                        <a:spcAft>
                          <a:spcPts val="0"/>
                        </a:spcAft>
                      </a:pPr>
                      <a:r>
                        <a:rPr lang="en-US" sz="900" kern="100" dirty="0">
                          <a:effectLst/>
                        </a:rPr>
                        <a:t>This will verify the vendor code of the PO File. If it is leaving blank, it means all vendor.</a:t>
                      </a:r>
                      <a:endParaRPr lang="en-US" sz="9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045" marR="50045" marT="0" marB="0"/>
                </a:tc>
              </a:tr>
            </a:tbl>
          </a:graphicData>
        </a:graphic>
      </p:graphicFrame>
      <p:sp>
        <p:nvSpPr>
          <p:cNvPr id="5" name="Rectangle 4"/>
          <p:cNvSpPr/>
          <p:nvPr/>
        </p:nvSpPr>
        <p:spPr>
          <a:xfrm>
            <a:off x="179512" y="332656"/>
            <a:ext cx="4392488" cy="369332"/>
          </a:xfrm>
          <a:prstGeom prst="rect">
            <a:avLst/>
          </a:prstGeom>
        </p:spPr>
        <p:txBody>
          <a:bodyPr wrap="square">
            <a:spAutoFit/>
          </a:bodyPr>
          <a:lstStyle/>
          <a:p>
            <a:r>
              <a:rPr lang="en-US" dirty="0"/>
              <a:t>Security Master – User Account</a:t>
            </a:r>
          </a:p>
        </p:txBody>
      </p:sp>
    </p:spTree>
    <p:extLst>
      <p:ext uri="{BB962C8B-B14F-4D97-AF65-F5344CB8AC3E}">
        <p14:creationId xmlns:p14="http://schemas.microsoft.com/office/powerpoint/2010/main" val="3595607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08720"/>
            <a:ext cx="8239944" cy="2808311"/>
          </a:xfrm>
        </p:spPr>
        <p:txBody>
          <a:bodyPr>
            <a:normAutofit/>
          </a:bodyPr>
          <a:lstStyle/>
          <a:p>
            <a:pPr marL="0" indent="0">
              <a:buNone/>
            </a:pPr>
            <a:r>
              <a:rPr lang="en-US" u="sng" dirty="0"/>
              <a:t>FM Customer Profile</a:t>
            </a:r>
            <a:endParaRPr lang="en-US" dirty="0"/>
          </a:p>
          <a:p>
            <a:r>
              <a:rPr lang="en-US" dirty="0"/>
              <a:t>IT Administrator should maintain the master file. If there will be new shipper onboard, please make sure the FM Customer Profile is input. </a:t>
            </a:r>
          </a:p>
          <a:p>
            <a:pPr marL="0" indent="0">
              <a:buNone/>
            </a:pPr>
            <a:endParaRPr lang="en-US" u="sng" dirty="0" smtClean="0"/>
          </a:p>
          <a:p>
            <a:pPr marL="0" indent="0">
              <a:buNone/>
            </a:pPr>
            <a:r>
              <a:rPr lang="en-US" u="sng" dirty="0" smtClean="0"/>
              <a:t>Country </a:t>
            </a:r>
            <a:r>
              <a:rPr lang="en-US" u="sng" dirty="0"/>
              <a:t>Profile (Forwarder)</a:t>
            </a:r>
            <a:endParaRPr lang="en-US" dirty="0"/>
          </a:p>
          <a:p>
            <a:r>
              <a:rPr lang="en-US" dirty="0"/>
              <a:t>This is where we store the email address of the Loading Port office and Destination Port office.  </a:t>
            </a:r>
            <a:r>
              <a:rPr lang="en-US" dirty="0" smtClean="0"/>
              <a:t>If user input </a:t>
            </a:r>
            <a:r>
              <a:rPr lang="en-US" dirty="0"/>
              <a:t>the FM Customer Code (Subgroup Code) in this </a:t>
            </a:r>
            <a:r>
              <a:rPr lang="en-US" dirty="0" smtClean="0"/>
              <a:t>function, that customer code only allowed to check that POD’s CTT record. </a:t>
            </a:r>
            <a:endParaRPr lang="en-US" dirty="0"/>
          </a:p>
          <a:p>
            <a:endParaRPr lang="en-US" dirty="0"/>
          </a:p>
        </p:txBody>
      </p:sp>
      <p:sp>
        <p:nvSpPr>
          <p:cNvPr id="3" name="Title 2"/>
          <p:cNvSpPr>
            <a:spLocks noGrp="1"/>
          </p:cNvSpPr>
          <p:nvPr>
            <p:ph type="title" idx="13"/>
          </p:nvPr>
        </p:nvSpPr>
        <p:spPr/>
        <p:txBody>
          <a:bodyPr/>
          <a:lstStyle/>
          <a:p>
            <a:r>
              <a:rPr lang="en-US" b="1" dirty="0"/>
              <a:t>Master File</a:t>
            </a:r>
            <a:br>
              <a:rPr lang="en-US" b="1" dirty="0"/>
            </a:br>
            <a:endParaRPr lang="en-US" dirty="0"/>
          </a:p>
        </p:txBody>
      </p:sp>
      <p:pic>
        <p:nvPicPr>
          <p:cNvPr id="5" name="Picture 4"/>
          <p:cNvPicPr>
            <a:picLocks noChangeAspect="1"/>
          </p:cNvPicPr>
          <p:nvPr/>
        </p:nvPicPr>
        <p:blipFill>
          <a:blip r:embed="rId2"/>
          <a:stretch>
            <a:fillRect/>
          </a:stretch>
        </p:blipFill>
        <p:spPr>
          <a:xfrm>
            <a:off x="611560" y="4221088"/>
            <a:ext cx="7753350" cy="2276475"/>
          </a:xfrm>
          <a:prstGeom prst="rect">
            <a:avLst/>
          </a:prstGeom>
        </p:spPr>
      </p:pic>
    </p:spTree>
    <p:extLst>
      <p:ext uri="{BB962C8B-B14F-4D97-AF65-F5344CB8AC3E}">
        <p14:creationId xmlns:p14="http://schemas.microsoft.com/office/powerpoint/2010/main" val="188064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a:t>Select </a:t>
            </a:r>
            <a:r>
              <a:rPr lang="en-US" dirty="0" smtClean="0"/>
              <a:t> </a:t>
            </a:r>
            <a:r>
              <a:rPr lang="en-US" dirty="0"/>
              <a:t>Customer </a:t>
            </a:r>
            <a:r>
              <a:rPr lang="en-US" dirty="0" smtClean="0"/>
              <a:t>Code, </a:t>
            </a:r>
            <a:r>
              <a:rPr lang="en-US" dirty="0" err="1" smtClean="0"/>
              <a:t>e.g</a:t>
            </a:r>
            <a:r>
              <a:rPr lang="en-US" dirty="0" smtClean="0"/>
              <a:t> “01”</a:t>
            </a:r>
            <a:endParaRPr lang="en-US" dirty="0"/>
          </a:p>
          <a:p>
            <a:r>
              <a:rPr lang="en-US" dirty="0" smtClean="0"/>
              <a:t>Click Customized purchased order to </a:t>
            </a:r>
            <a:r>
              <a:rPr lang="en-US" dirty="0"/>
              <a:t>Download a sample to your </a:t>
            </a:r>
            <a:r>
              <a:rPr lang="en-US" dirty="0" smtClean="0"/>
              <a:t>PC</a:t>
            </a:r>
          </a:p>
          <a:p>
            <a:r>
              <a:rPr lang="en-US" dirty="0"/>
              <a:t>Click Excel Template to Download a sample to your PC</a:t>
            </a:r>
          </a:p>
        </p:txBody>
      </p:sp>
      <p:sp>
        <p:nvSpPr>
          <p:cNvPr id="3" name="Title 2"/>
          <p:cNvSpPr>
            <a:spLocks noGrp="1"/>
          </p:cNvSpPr>
          <p:nvPr>
            <p:ph type="title" idx="13"/>
          </p:nvPr>
        </p:nvSpPr>
        <p:spPr/>
        <p:txBody>
          <a:bodyPr/>
          <a:lstStyle/>
          <a:p>
            <a:r>
              <a:rPr lang="en-US" altLang="zh-TW" dirty="0"/>
              <a:t>Upload Purchase Order</a:t>
            </a:r>
            <a:endParaRPr lang="en-US" dirty="0"/>
          </a:p>
        </p:txBody>
      </p:sp>
      <p:pic>
        <p:nvPicPr>
          <p:cNvPr id="5" name="Picture 4"/>
          <p:cNvPicPr>
            <a:picLocks noChangeAspect="1"/>
          </p:cNvPicPr>
          <p:nvPr/>
        </p:nvPicPr>
        <p:blipFill>
          <a:blip r:embed="rId2"/>
          <a:stretch>
            <a:fillRect/>
          </a:stretch>
        </p:blipFill>
        <p:spPr>
          <a:xfrm>
            <a:off x="215516" y="2983860"/>
            <a:ext cx="8712968" cy="2414191"/>
          </a:xfrm>
          <a:prstGeom prst="rect">
            <a:avLst/>
          </a:prstGeom>
        </p:spPr>
      </p:pic>
    </p:spTree>
    <p:extLst>
      <p:ext uri="{BB962C8B-B14F-4D97-AF65-F5344CB8AC3E}">
        <p14:creationId xmlns:p14="http://schemas.microsoft.com/office/powerpoint/2010/main" val="11672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95536" y="991070"/>
            <a:ext cx="8229600" cy="4137323"/>
          </a:xfrm>
        </p:spPr>
        <p:txBody>
          <a:bodyPr/>
          <a:lstStyle/>
          <a:p>
            <a:r>
              <a:rPr lang="en-US" dirty="0" smtClean="0"/>
              <a:t>User could </a:t>
            </a:r>
            <a:r>
              <a:rPr lang="en-US" dirty="0"/>
              <a:t>sample </a:t>
            </a:r>
            <a:r>
              <a:rPr lang="en-US" dirty="0" smtClean="0"/>
              <a:t>to add PO Number</a:t>
            </a:r>
          </a:p>
          <a:p>
            <a:r>
              <a:rPr lang="en-US" dirty="0"/>
              <a:t>Once New PO Number is in place, Save Your File</a:t>
            </a:r>
            <a:r>
              <a:rPr lang="en-US" dirty="0" smtClean="0"/>
              <a:t>.</a:t>
            </a:r>
          </a:p>
          <a:p>
            <a:r>
              <a:rPr lang="en-US" dirty="0"/>
              <a:t>Click Upload Excel To Upload the New PO </a:t>
            </a:r>
            <a:r>
              <a:rPr lang="en-US" dirty="0" smtClean="0"/>
              <a:t>File</a:t>
            </a:r>
          </a:p>
          <a:p>
            <a:r>
              <a:rPr lang="en-US" dirty="0"/>
              <a:t>Use The Browse to look for your saved PO File, Once Selected, Click Upload </a:t>
            </a:r>
            <a:r>
              <a:rPr lang="en-US" dirty="0" smtClean="0"/>
              <a:t>to</a:t>
            </a:r>
          </a:p>
          <a:p>
            <a:r>
              <a:rPr lang="en-US" dirty="0"/>
              <a:t>System Would Prompt You To Refresh Data, Click OK. New PO Record Uploaded, you could proceed with PO Management  </a:t>
            </a:r>
          </a:p>
        </p:txBody>
      </p:sp>
      <p:sp>
        <p:nvSpPr>
          <p:cNvPr id="3" name="Title 2"/>
          <p:cNvSpPr>
            <a:spLocks noGrp="1"/>
          </p:cNvSpPr>
          <p:nvPr>
            <p:ph type="title" idx="13"/>
          </p:nvPr>
        </p:nvSpPr>
        <p:spPr/>
        <p:txBody>
          <a:bodyPr/>
          <a:lstStyle/>
          <a:p>
            <a:r>
              <a:rPr lang="en-US" altLang="zh-TW" dirty="0"/>
              <a:t>Upload Purchase Order</a:t>
            </a:r>
            <a:endParaRPr lang="en-US" dirty="0"/>
          </a:p>
        </p:txBody>
      </p:sp>
      <p:pic>
        <p:nvPicPr>
          <p:cNvPr id="5" name="Picture 4"/>
          <p:cNvPicPr>
            <a:picLocks noChangeAspect="1"/>
          </p:cNvPicPr>
          <p:nvPr/>
        </p:nvPicPr>
        <p:blipFill>
          <a:blip r:embed="rId2"/>
          <a:stretch>
            <a:fillRect/>
          </a:stretch>
        </p:blipFill>
        <p:spPr>
          <a:xfrm>
            <a:off x="251520" y="2991893"/>
            <a:ext cx="8712968" cy="2414191"/>
          </a:xfrm>
          <a:prstGeom prst="rect">
            <a:avLst/>
          </a:prstGeom>
        </p:spPr>
      </p:pic>
      <p:sp>
        <p:nvSpPr>
          <p:cNvPr id="6" name="Oval 5"/>
          <p:cNvSpPr/>
          <p:nvPr/>
        </p:nvSpPr>
        <p:spPr>
          <a:xfrm>
            <a:off x="251520" y="4869160"/>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3775398" y="4518264"/>
            <a:ext cx="5137770" cy="2339736"/>
          </a:xfrm>
          <a:prstGeom prst="rect">
            <a:avLst/>
          </a:prstGeom>
        </p:spPr>
      </p:pic>
      <p:sp>
        <p:nvSpPr>
          <p:cNvPr id="9" name="Oval 8"/>
          <p:cNvSpPr/>
          <p:nvPr/>
        </p:nvSpPr>
        <p:spPr>
          <a:xfrm>
            <a:off x="7378159" y="5058461"/>
            <a:ext cx="576064" cy="2631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16216" y="5190060"/>
            <a:ext cx="59406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74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p:nvPr>
        </p:nvPicPr>
        <p:blipFill>
          <a:blip r:embed="rId2"/>
          <a:stretch>
            <a:fillRect/>
          </a:stretch>
        </p:blipFill>
        <p:spPr>
          <a:xfrm>
            <a:off x="251520" y="2680860"/>
            <a:ext cx="8229600" cy="3180811"/>
          </a:xfrm>
          <a:prstGeom prst="rect">
            <a:avLst/>
          </a:prstGeom>
        </p:spPr>
      </p:pic>
      <p:sp>
        <p:nvSpPr>
          <p:cNvPr id="3" name="Title 2"/>
          <p:cNvSpPr>
            <a:spLocks noGrp="1"/>
          </p:cNvSpPr>
          <p:nvPr>
            <p:ph type="title" idx="13"/>
          </p:nvPr>
        </p:nvSpPr>
        <p:spPr>
          <a:xfrm>
            <a:off x="395536" y="418654"/>
            <a:ext cx="8229600" cy="850106"/>
          </a:xfrm>
        </p:spPr>
        <p:txBody>
          <a:bodyPr>
            <a:noAutofit/>
          </a:bodyPr>
          <a:lstStyle/>
          <a:p>
            <a:r>
              <a:rPr lang="en-US" sz="2000" dirty="0"/>
              <a:t>PO Management - </a:t>
            </a:r>
            <a:r>
              <a:rPr lang="en-US" sz="1600" dirty="0"/>
              <a:t>Intended Users are Forwarders To Manage all Customers PO, Query by PO Number and down to PO Items, and Status. User Can Always obtain an Excel Report during Query. We would configure the System For Customer to Manage their own PO as well.</a:t>
            </a:r>
          </a:p>
        </p:txBody>
      </p:sp>
      <p:sp>
        <p:nvSpPr>
          <p:cNvPr id="6" name="Rectangle 5"/>
          <p:cNvSpPr/>
          <p:nvPr/>
        </p:nvSpPr>
        <p:spPr>
          <a:xfrm>
            <a:off x="395536" y="1595812"/>
            <a:ext cx="8229600" cy="1077218"/>
          </a:xfrm>
          <a:prstGeom prst="rect">
            <a:avLst/>
          </a:prstGeom>
        </p:spPr>
        <p:txBody>
          <a:bodyPr wrap="square">
            <a:spAutoFit/>
          </a:bodyPr>
          <a:lstStyle/>
          <a:p>
            <a:pPr marL="285750" indent="-285750">
              <a:buFont typeface="Arial" panose="020B0604020202020204" pitchFamily="34" charset="0"/>
              <a:buChar char="•"/>
            </a:pPr>
            <a:r>
              <a:rPr lang="en-US" sz="1600" dirty="0"/>
              <a:t>PO Management - Manage all Customers PO, Query by PO Number, Customer, Vendor, and PO Status </a:t>
            </a:r>
            <a:r>
              <a:rPr lang="en-US" sz="1600" dirty="0" smtClean="0"/>
              <a:t>by clicking blue bulb</a:t>
            </a:r>
            <a:endParaRPr lang="en-US" sz="1600" dirty="0"/>
          </a:p>
          <a:p>
            <a:pPr marL="285750" indent="-285750">
              <a:buFont typeface="Arial" panose="020B0604020202020204" pitchFamily="34" charset="0"/>
              <a:buChar char="•"/>
            </a:pPr>
            <a:r>
              <a:rPr lang="en-US" sz="1600" dirty="0" smtClean="0"/>
              <a:t>Query </a:t>
            </a:r>
            <a:r>
              <a:rPr lang="en-US" sz="1600" dirty="0"/>
              <a:t>method </a:t>
            </a:r>
            <a:r>
              <a:rPr lang="en-US" sz="1600" dirty="0" smtClean="0"/>
              <a:t>can be at item level also</a:t>
            </a:r>
            <a:endParaRPr lang="en-US" sz="1600" dirty="0"/>
          </a:p>
          <a:p>
            <a:pPr marL="285750" indent="-285750">
              <a:buFont typeface="Arial" panose="020B0604020202020204" pitchFamily="34" charset="0"/>
              <a:buChar char="•"/>
            </a:pPr>
            <a:endParaRPr lang="en-US" sz="1600" dirty="0"/>
          </a:p>
        </p:txBody>
      </p:sp>
      <p:sp>
        <p:nvSpPr>
          <p:cNvPr id="7" name="Oval 6"/>
          <p:cNvSpPr/>
          <p:nvPr/>
        </p:nvSpPr>
        <p:spPr>
          <a:xfrm>
            <a:off x="7740352" y="4869160"/>
            <a:ext cx="64807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83768" y="4149080"/>
            <a:ext cx="64807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3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sz="1800" dirty="0" smtClean="0"/>
              <a:t>Input Shipper / Consignee information. If you press a key and press down arrow, the system will try to see if you have the master file created.</a:t>
            </a:r>
          </a:p>
          <a:p>
            <a:r>
              <a:rPr lang="en-US" altLang="zh-TW" sz="1800" dirty="0" smtClean="0">
                <a:solidFill>
                  <a:schemeClr val="tx2"/>
                </a:solidFill>
              </a:rPr>
              <a:t>PO reference , PO Date and PO delivery date </a:t>
            </a:r>
            <a:r>
              <a:rPr lang="en-US" altLang="zh-TW" sz="1800" dirty="0" smtClean="0"/>
              <a:t>are mandatory fields.  Others are optional.</a:t>
            </a:r>
          </a:p>
          <a:p>
            <a:r>
              <a:rPr lang="en-US" altLang="zh-TW" sz="1800" dirty="0" smtClean="0"/>
              <a:t>Press [ Confirm ] to create the basic PO information</a:t>
            </a:r>
          </a:p>
          <a:p>
            <a:endParaRPr lang="zh-TW" altLang="en-US" dirty="0"/>
          </a:p>
        </p:txBody>
      </p:sp>
      <p:sp>
        <p:nvSpPr>
          <p:cNvPr id="3" name="Title 2"/>
          <p:cNvSpPr>
            <a:spLocks noGrp="1"/>
          </p:cNvSpPr>
          <p:nvPr>
            <p:ph type="title" idx="13"/>
          </p:nvPr>
        </p:nvSpPr>
        <p:spPr/>
        <p:txBody>
          <a:bodyPr/>
          <a:lstStyle/>
          <a:p>
            <a:r>
              <a:rPr lang="en-US" altLang="zh-TW" dirty="0" smtClean="0"/>
              <a:t>PO Management basic Information</a:t>
            </a:r>
            <a:endParaRPr lang="zh-TW" altLang="en-US" dirty="0"/>
          </a:p>
        </p:txBody>
      </p:sp>
      <p:pic>
        <p:nvPicPr>
          <p:cNvPr id="7" name="Picture 6"/>
          <p:cNvPicPr>
            <a:picLocks noChangeAspect="1"/>
          </p:cNvPicPr>
          <p:nvPr/>
        </p:nvPicPr>
        <p:blipFill>
          <a:blip r:embed="rId2"/>
          <a:stretch>
            <a:fillRect/>
          </a:stretch>
        </p:blipFill>
        <p:spPr>
          <a:xfrm>
            <a:off x="457200" y="2924944"/>
            <a:ext cx="7325972" cy="37903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Once it is done, you can see the button. </a:t>
            </a:r>
          </a:p>
          <a:p>
            <a:r>
              <a:rPr lang="en-US" altLang="zh-TW" dirty="0" smtClean="0"/>
              <a:t>Press Manual Input  or the [+] to create the PO Detail.</a:t>
            </a:r>
            <a:endParaRPr lang="zh-TW" altLang="en-US" dirty="0"/>
          </a:p>
        </p:txBody>
      </p:sp>
      <p:sp>
        <p:nvSpPr>
          <p:cNvPr id="3" name="Title 2"/>
          <p:cNvSpPr>
            <a:spLocks noGrp="1"/>
          </p:cNvSpPr>
          <p:nvPr>
            <p:ph type="title" idx="13"/>
          </p:nvPr>
        </p:nvSpPr>
        <p:spPr/>
        <p:txBody>
          <a:bodyPr/>
          <a:lstStyle/>
          <a:p>
            <a:r>
              <a:rPr lang="en-US" altLang="zh-TW" dirty="0" smtClean="0"/>
              <a:t>PO Management basic Information</a:t>
            </a:r>
            <a:endParaRPr lang="zh-TW" altLang="en-US" dirty="0"/>
          </a:p>
        </p:txBody>
      </p:sp>
      <p:pic>
        <p:nvPicPr>
          <p:cNvPr id="5" name="Picture 4"/>
          <p:cNvPicPr>
            <a:picLocks noChangeAspect="1"/>
          </p:cNvPicPr>
          <p:nvPr/>
        </p:nvPicPr>
        <p:blipFill>
          <a:blip r:embed="rId2"/>
          <a:stretch>
            <a:fillRect/>
          </a:stretch>
        </p:blipFill>
        <p:spPr>
          <a:xfrm>
            <a:off x="899592" y="2420888"/>
            <a:ext cx="5340449" cy="42004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altLang="zh-TW" dirty="0" smtClean="0"/>
              <a:t>Input the Style, Style Description, PO </a:t>
            </a:r>
            <a:r>
              <a:rPr lang="en-US" altLang="zh-TW" dirty="0" err="1" smtClean="0"/>
              <a:t>Qty</a:t>
            </a:r>
            <a:r>
              <a:rPr lang="en-US" altLang="zh-TW" dirty="0" smtClean="0"/>
              <a:t> ETC if you have the information</a:t>
            </a:r>
          </a:p>
          <a:p>
            <a:r>
              <a:rPr lang="en-US" altLang="zh-TW" dirty="0" smtClean="0"/>
              <a:t>Press [ </a:t>
            </a:r>
            <a:r>
              <a:rPr lang="en-US" altLang="zh-TW" dirty="0" smtClean="0">
                <a:solidFill>
                  <a:srgbClr val="00B050"/>
                </a:solidFill>
              </a:rPr>
              <a:t>√</a:t>
            </a:r>
            <a:r>
              <a:rPr lang="en-US" altLang="zh-TW" dirty="0" smtClean="0"/>
              <a:t> ] to save</a:t>
            </a:r>
          </a:p>
          <a:p>
            <a:r>
              <a:rPr lang="en-US" altLang="zh-TW" dirty="0" smtClean="0"/>
              <a:t>User can continue to add other items</a:t>
            </a:r>
          </a:p>
        </p:txBody>
      </p:sp>
      <p:sp>
        <p:nvSpPr>
          <p:cNvPr id="3" name="Title 2"/>
          <p:cNvSpPr>
            <a:spLocks noGrp="1"/>
          </p:cNvSpPr>
          <p:nvPr>
            <p:ph type="title" idx="13"/>
          </p:nvPr>
        </p:nvSpPr>
        <p:spPr/>
        <p:txBody>
          <a:bodyPr/>
          <a:lstStyle/>
          <a:p>
            <a:r>
              <a:rPr lang="en-US" altLang="zh-TW" dirty="0" smtClean="0"/>
              <a:t>PO Management detail</a:t>
            </a:r>
            <a:endParaRPr lang="zh-TW" altLang="en-US" dirty="0"/>
          </a:p>
        </p:txBody>
      </p:sp>
      <p:pic>
        <p:nvPicPr>
          <p:cNvPr id="9" name="Picture 8"/>
          <p:cNvPicPr>
            <a:picLocks noChangeAspect="1"/>
          </p:cNvPicPr>
          <p:nvPr/>
        </p:nvPicPr>
        <p:blipFill>
          <a:blip r:embed="rId2"/>
          <a:stretch>
            <a:fillRect/>
          </a:stretch>
        </p:blipFill>
        <p:spPr>
          <a:xfrm>
            <a:off x="1475656" y="2564904"/>
            <a:ext cx="5444609" cy="416016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1575</Words>
  <Application>Microsoft Office PowerPoint</Application>
  <PresentationFormat>On-screen Show (4:3)</PresentationFormat>
  <Paragraphs>152</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PMingLiU</vt:lpstr>
      <vt:lpstr>PMingLiU</vt:lpstr>
      <vt:lpstr>Arial</vt:lpstr>
      <vt:lpstr>Calibri</vt:lpstr>
      <vt:lpstr>Times New Roman</vt:lpstr>
      <vt:lpstr>Verdana</vt:lpstr>
      <vt:lpstr>Office Theme</vt:lpstr>
      <vt:lpstr>iPOM and E-Booking</vt:lpstr>
      <vt:lpstr>PowerPoint Presentation</vt:lpstr>
      <vt:lpstr>Upload Purchase Order - Intended User are Forwarder or Customer to Upload Their Own Files.</vt:lpstr>
      <vt:lpstr>Upload Purchase Order</vt:lpstr>
      <vt:lpstr>Upload Purchase Order</vt:lpstr>
      <vt:lpstr>PO Management - Intended Users are Forwarders To Manage all Customers PO, Query by PO Number and down to PO Items, and Status. User Can Always obtain an Excel Report during Query. We would configure the System For Customer to Manage their own PO as well.</vt:lpstr>
      <vt:lpstr>PO Management basic Information</vt:lpstr>
      <vt:lpstr>PO Management basic Information</vt:lpstr>
      <vt:lpstr>PO Management detail</vt:lpstr>
      <vt:lpstr>PO Management detail</vt:lpstr>
      <vt:lpstr>PowerPoint Presentation</vt:lpstr>
      <vt:lpstr>Advance Shipment Notice (ASN)- Intended Users are Vendor and Supplier</vt:lpstr>
      <vt:lpstr>Advance Shipment Notice (ASN)</vt:lpstr>
      <vt:lpstr>Permission To Ship (PTS) - Intended User are Buyer or Consignees</vt:lpstr>
      <vt:lpstr>Permission To Ship (PTS)</vt:lpstr>
      <vt:lpstr>Permission To Ship (PTS)</vt:lpstr>
      <vt:lpstr>Permission To Ship (PTS)</vt:lpstr>
      <vt:lpstr>Booking Management</vt:lpstr>
      <vt:lpstr>Booking Basic Information</vt:lpstr>
      <vt:lpstr>Booking Basic Information</vt:lpstr>
      <vt:lpstr>If the booking relates to previous PO files (Optional)</vt:lpstr>
      <vt:lpstr>Booking Record Links to PO File (Optional)</vt:lpstr>
      <vt:lpstr>Marks and Description</vt:lpstr>
      <vt:lpstr>Submit Booking </vt:lpstr>
      <vt:lpstr>If it is CY Shipment</vt:lpstr>
      <vt:lpstr>Check booking under POM Lite</vt:lpstr>
      <vt:lpstr>Check booking under Booking Management</vt:lpstr>
      <vt:lpstr>Booking status and shipment status</vt:lpstr>
      <vt:lpstr>Cargo Status</vt:lpstr>
      <vt:lpstr>PDF Document</vt:lpstr>
      <vt:lpstr>E-booking to FM3K </vt:lpstr>
      <vt:lpstr>E-booking to FM3K </vt:lpstr>
      <vt:lpstr>E-booking to FM3K </vt:lpstr>
      <vt:lpstr>E-booking to FM3K </vt:lpstr>
      <vt:lpstr>E-booking to FM3K </vt:lpstr>
      <vt:lpstr>E-booking to FM3K </vt:lpstr>
      <vt:lpstr>IT Administrator Security Master – User Account </vt:lpstr>
      <vt:lpstr>PowerPoint Presentation</vt:lpstr>
      <vt:lpstr>Master File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iPOM Lite and E-Booking</dc:title>
  <dc:creator>Mandy</dc:creator>
  <cp:lastModifiedBy>Gigi</cp:lastModifiedBy>
  <cp:revision>52</cp:revision>
  <dcterms:created xsi:type="dcterms:W3CDTF">2014-02-13T03:07:35Z</dcterms:created>
  <dcterms:modified xsi:type="dcterms:W3CDTF">2015-11-24T08:41:12Z</dcterms:modified>
</cp:coreProperties>
</file>